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  <p:sldMasterId id="2147483669" r:id="rId5"/>
    <p:sldMasterId id="2147483670" r:id="rId6"/>
    <p:sldMasterId id="2147483671" r:id="rId7"/>
    <p:sldMasterId id="2147483663" r:id="rId8"/>
  </p:sldMasterIdLst>
  <p:notesMasterIdLst>
    <p:notesMasterId r:id="rId25"/>
  </p:notesMasterIdLst>
  <p:handoutMasterIdLst>
    <p:handoutMasterId r:id="rId26"/>
  </p:handoutMasterIdLst>
  <p:sldIdLst>
    <p:sldId id="272" r:id="rId9"/>
    <p:sldId id="284" r:id="rId10"/>
    <p:sldId id="281" r:id="rId11"/>
    <p:sldId id="285" r:id="rId12"/>
    <p:sldId id="286" r:id="rId13"/>
    <p:sldId id="287" r:id="rId14"/>
    <p:sldId id="288" r:id="rId15"/>
    <p:sldId id="289" r:id="rId16"/>
    <p:sldId id="290" r:id="rId17"/>
    <p:sldId id="295" r:id="rId18"/>
    <p:sldId id="299" r:id="rId19"/>
    <p:sldId id="298" r:id="rId20"/>
    <p:sldId id="296" r:id="rId21"/>
    <p:sldId id="294" r:id="rId22"/>
    <p:sldId id="293" r:id="rId23"/>
    <p:sldId id="283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/>
    <p:restoredTop sz="94659"/>
  </p:normalViewPr>
  <p:slideViewPr>
    <p:cSldViewPr snapToGrid="0" snapToObjects="1">
      <p:cViewPr varScale="1">
        <p:scale>
          <a:sx n="111" d="100"/>
          <a:sy n="111" d="100"/>
        </p:scale>
        <p:origin x="648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3840" y="66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5C8EE49-369F-4A3E-AFBA-826B5E3795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F62BE1D-0B6C-4065-8BC7-B7715516CD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9D13BD9-19DE-46F5-BFA5-FC49AC7B0F73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82EF86-97B5-446C-9F73-148D251AD3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7310CA2-CD4B-42B2-9F78-C746D87ADD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5894241-CD87-4C72-8503-9D8633C587A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656181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3AE1037-2713-8045-8150-DE4D61D1C355}" type="datetimeFigureOut">
              <a:t>22/04/2022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2861B6E-A724-E046-9C92-E6295C5FB80B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89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CF6412E2-97C3-794C-AAC8-955EAF41B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0058"/>
            <a:ext cx="10515600" cy="191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FEAA236-6D1B-4846-8333-EBEBA1910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19449"/>
            <a:ext cx="10515600" cy="2171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68155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0D92E-A189-A542-9882-EDAF45B70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1F48A-D788-5C4D-8C05-62749265CA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4B9CA-333C-0847-B198-A3FC12D11EC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A21944FD-69D2-D94A-8E1B-3F569970413F}" type="datetime9">
              <a:t>22/04/2022 14:57:20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160EB13-DE5B-2D42-991B-913BA2C13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4812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1329A-1938-C442-967B-AC36AD036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55ED4A-23A5-2246-B53B-0368B20F1F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4AA3A-87CA-B94D-A1B9-56EA59E1491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A21944FD-69D2-D94A-8E1B-3F569970413F}" type="datetime9">
              <a:t>22/04/2022 14:57:20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5A7BC66-1501-624E-921E-E5CDE0AC7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5771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8FEC7-10BD-CB49-88BF-C7C5155DE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9C6BD3-CE47-4244-9877-BFBF6FB715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2F91-AAD9-FD40-B865-729E4E68D39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A21944FD-69D2-D94A-8E1B-3F569970413F}" type="datetime9">
              <a:t>22/04/2022 14:57:20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ED6AA2-2753-F646-A15B-685F6774C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2508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CE41D-64F5-DD40-972D-0D9E6AB18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D9A6F8-ECEE-B14F-92D2-82F8B52AE4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E6677-ECC1-1A45-B72F-D80475034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7908-A7C7-CC46-9524-C00CE01F6968}" type="slidenum">
              <a:t>‹N°›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1D02D1D-FF99-354B-9259-BF40CD6C4C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37C8B763-8E54-CF48-BB94-160160C9358C}" type="datetime9">
              <a:t>22/04/2022 14:57:20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59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4B495-F78E-064A-BC7D-3C8B1F6EA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493B8-89FB-DE4D-A18D-D908B6B8B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DE973-63A1-A446-B84F-9D60C902E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7908-A7C7-CC46-9524-C00CE01F6968}" type="slidenum">
              <a:t>‹N°›</a:t>
            </a:fld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11E752F-50F6-FF49-9C50-AE08D83BBC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36E9025E-E634-994E-8038-02BE838DED92}" type="datetime9">
              <a:t>22/04/2022 14:57:20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9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1A987-D21A-7947-9E6B-F8A3F0831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CE5D4-9039-2B4A-ACAC-661F5F529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10F60-A371-BE4E-B7D6-8B67D166C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7908-A7C7-CC46-9524-C00CE01F6968}" type="slidenum">
              <a:t>‹N°›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1286561-9283-0547-BB7A-3366258DF1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03651AEF-7CB1-2E4A-A5BD-15CC847BD62A}" type="datetime9">
              <a:t>22/04/2022 14:57:20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5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34914-76C0-5543-B1D3-933779946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D0CC8-8B3B-D747-A07E-E06F6A59F4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BD9D1B-60CC-2744-B249-DB9087E9BB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40D90-184A-E54C-9A82-115505CFD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7908-A7C7-CC46-9524-C00CE01F6968}" type="slidenum">
              <a:t>‹N°›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A948507-24D1-984D-BACD-59D7D9459F0C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A8B03A9B-446F-FA4C-9626-8BEB177B25BC}" type="datetime9">
              <a:t>22/04/2022 14:57:20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96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84582-296D-CE4A-BCB3-3E656966C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CAEAD6-BBF0-BE47-B22D-CCD9533E7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7908-A7C7-CC46-9524-C00CE01F6968}" type="slidenum">
              <a:t>‹N°›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4AC02E5-D1C1-C245-829D-1E8653EB0B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84CB2743-E19F-4842-B247-3EAC07985ED6}" type="datetime9">
              <a:t>22/04/2022 14:57:20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35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449789-D754-9549-8AEC-97AD6B5AD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0058"/>
            <a:ext cx="10515600" cy="191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79DAE-F793-2049-959C-1AF0DFE05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619449"/>
            <a:ext cx="10515600" cy="2171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ound Diagonal Corner Rectangle 13">
            <a:extLst>
              <a:ext uri="{FF2B5EF4-FFF2-40B4-BE49-F238E27FC236}">
                <a16:creationId xmlns:a16="http://schemas.microsoft.com/office/drawing/2014/main" id="{3BFE990C-8EC1-BE40-ACD0-0404DC5256E2}"/>
              </a:ext>
            </a:extLst>
          </p:cNvPr>
          <p:cNvSpPr/>
          <p:nvPr userDrawn="1"/>
        </p:nvSpPr>
        <p:spPr>
          <a:xfrm>
            <a:off x="9131701" y="1277705"/>
            <a:ext cx="679744" cy="679744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9" name="Round Diagonal Corner Rectangle 18">
            <a:extLst>
              <a:ext uri="{FF2B5EF4-FFF2-40B4-BE49-F238E27FC236}">
                <a16:creationId xmlns:a16="http://schemas.microsoft.com/office/drawing/2014/main" id="{C0AF8900-5C27-F548-AB2D-9893FBE697C7}"/>
              </a:ext>
            </a:extLst>
          </p:cNvPr>
          <p:cNvSpPr/>
          <p:nvPr userDrawn="1"/>
        </p:nvSpPr>
        <p:spPr>
          <a:xfrm>
            <a:off x="10012207" y="874794"/>
            <a:ext cx="1263115" cy="126311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0" name="Round Diagonal Corner Rectangle 19">
            <a:extLst>
              <a:ext uri="{FF2B5EF4-FFF2-40B4-BE49-F238E27FC236}">
                <a16:creationId xmlns:a16="http://schemas.microsoft.com/office/drawing/2014/main" id="{A0BEFB75-0BC2-C04A-9CD8-769A496E1150}"/>
              </a:ext>
            </a:extLst>
          </p:cNvPr>
          <p:cNvSpPr/>
          <p:nvPr userDrawn="1"/>
        </p:nvSpPr>
        <p:spPr>
          <a:xfrm>
            <a:off x="11502460" y="559298"/>
            <a:ext cx="818372" cy="818372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1" name="Round Diagonal Corner Rectangle 20">
            <a:extLst>
              <a:ext uri="{FF2B5EF4-FFF2-40B4-BE49-F238E27FC236}">
                <a16:creationId xmlns:a16="http://schemas.microsoft.com/office/drawing/2014/main" id="{1B1FAD93-2423-5A4A-923D-528A4B2FB904}"/>
              </a:ext>
            </a:extLst>
          </p:cNvPr>
          <p:cNvSpPr/>
          <p:nvPr userDrawn="1"/>
        </p:nvSpPr>
        <p:spPr>
          <a:xfrm>
            <a:off x="10472338" y="-487363"/>
            <a:ext cx="1159886" cy="1159886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2" name="Round Diagonal Corner Rectangle 21">
            <a:extLst>
              <a:ext uri="{FF2B5EF4-FFF2-40B4-BE49-F238E27FC236}">
                <a16:creationId xmlns:a16="http://schemas.microsoft.com/office/drawing/2014/main" id="{EBD846F6-E36D-3C46-9BD3-34BDE9A89370}"/>
              </a:ext>
            </a:extLst>
          </p:cNvPr>
          <p:cNvSpPr/>
          <p:nvPr userDrawn="1"/>
        </p:nvSpPr>
        <p:spPr>
          <a:xfrm>
            <a:off x="11812818" y="-290015"/>
            <a:ext cx="652445" cy="65244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653A4C1-7A50-924D-BEE7-E4A8DE6A8096}"/>
              </a:ext>
            </a:extLst>
          </p:cNvPr>
          <p:cNvGrpSpPr/>
          <p:nvPr userDrawn="1"/>
        </p:nvGrpSpPr>
        <p:grpSpPr>
          <a:xfrm>
            <a:off x="-1970024" y="3273421"/>
            <a:ext cx="4361899" cy="3435116"/>
            <a:chOff x="-871015" y="4282806"/>
            <a:chExt cx="3333562" cy="2625272"/>
          </a:xfrm>
        </p:grpSpPr>
        <p:sp>
          <p:nvSpPr>
            <p:cNvPr id="33" name="Round Diagonal Corner Rectangle 32">
              <a:extLst>
                <a:ext uri="{FF2B5EF4-FFF2-40B4-BE49-F238E27FC236}">
                  <a16:creationId xmlns:a16="http://schemas.microsoft.com/office/drawing/2014/main" id="{FA4D2D2C-63D2-7848-A19A-2951516A0A0E}"/>
                </a:ext>
              </a:extLst>
            </p:cNvPr>
            <p:cNvSpPr/>
            <p:nvPr userDrawn="1"/>
          </p:nvSpPr>
          <p:spPr>
            <a:xfrm>
              <a:off x="-871015" y="6047874"/>
              <a:ext cx="679744" cy="679744"/>
            </a:xfrm>
            <a:prstGeom prst="round2DiagRect">
              <a:avLst>
                <a:gd name="adj1" fmla="val 39584"/>
                <a:gd name="adj2" fmla="val 0"/>
              </a:avLst>
            </a:prstGeom>
            <a:solidFill>
              <a:schemeClr val="bg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  <p:sp>
          <p:nvSpPr>
            <p:cNvPr id="34" name="Round Diagonal Corner Rectangle 33">
              <a:extLst>
                <a:ext uri="{FF2B5EF4-FFF2-40B4-BE49-F238E27FC236}">
                  <a16:creationId xmlns:a16="http://schemas.microsoft.com/office/drawing/2014/main" id="{796114F0-D86E-3B46-B89C-AB354910F00B}"/>
                </a:ext>
              </a:extLst>
            </p:cNvPr>
            <p:cNvSpPr/>
            <p:nvPr userDrawn="1"/>
          </p:nvSpPr>
          <p:spPr>
            <a:xfrm>
              <a:off x="9491" y="5644963"/>
              <a:ext cx="1263115" cy="1263115"/>
            </a:xfrm>
            <a:prstGeom prst="round2DiagRect">
              <a:avLst>
                <a:gd name="adj1" fmla="val 39584"/>
                <a:gd name="adj2" fmla="val 0"/>
              </a:avLst>
            </a:prstGeom>
            <a:solidFill>
              <a:schemeClr val="bg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  <p:sp>
          <p:nvSpPr>
            <p:cNvPr id="35" name="Round Diagonal Corner Rectangle 34">
              <a:extLst>
                <a:ext uri="{FF2B5EF4-FFF2-40B4-BE49-F238E27FC236}">
                  <a16:creationId xmlns:a16="http://schemas.microsoft.com/office/drawing/2014/main" id="{6433F8F8-D278-8F40-91CA-DBEE0A3A5F43}"/>
                </a:ext>
              </a:extLst>
            </p:cNvPr>
            <p:cNvSpPr/>
            <p:nvPr userDrawn="1"/>
          </p:nvSpPr>
          <p:spPr>
            <a:xfrm>
              <a:off x="1499744" y="5329467"/>
              <a:ext cx="818372" cy="818372"/>
            </a:xfrm>
            <a:prstGeom prst="round2DiagRect">
              <a:avLst>
                <a:gd name="adj1" fmla="val 39584"/>
                <a:gd name="adj2" fmla="val 0"/>
              </a:avLst>
            </a:prstGeom>
            <a:solidFill>
              <a:schemeClr val="bg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  <p:sp>
          <p:nvSpPr>
            <p:cNvPr id="36" name="Round Diagonal Corner Rectangle 35">
              <a:extLst>
                <a:ext uri="{FF2B5EF4-FFF2-40B4-BE49-F238E27FC236}">
                  <a16:creationId xmlns:a16="http://schemas.microsoft.com/office/drawing/2014/main" id="{3883827C-8D5C-1C42-B946-0ADA1FDBE834}"/>
                </a:ext>
              </a:extLst>
            </p:cNvPr>
            <p:cNvSpPr/>
            <p:nvPr userDrawn="1"/>
          </p:nvSpPr>
          <p:spPr>
            <a:xfrm>
              <a:off x="469622" y="4282806"/>
              <a:ext cx="1159886" cy="1159886"/>
            </a:xfrm>
            <a:prstGeom prst="round2DiagRect">
              <a:avLst>
                <a:gd name="adj1" fmla="val 39584"/>
                <a:gd name="adj2" fmla="val 0"/>
              </a:avLst>
            </a:prstGeom>
            <a:solidFill>
              <a:schemeClr val="bg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  <p:sp>
          <p:nvSpPr>
            <p:cNvPr id="37" name="Round Diagonal Corner Rectangle 36">
              <a:extLst>
                <a:ext uri="{FF2B5EF4-FFF2-40B4-BE49-F238E27FC236}">
                  <a16:creationId xmlns:a16="http://schemas.microsoft.com/office/drawing/2014/main" id="{676DD739-42FE-3F44-8667-D6F2548667E7}"/>
                </a:ext>
              </a:extLst>
            </p:cNvPr>
            <p:cNvSpPr/>
            <p:nvPr userDrawn="1"/>
          </p:nvSpPr>
          <p:spPr>
            <a:xfrm>
              <a:off x="1810102" y="4480154"/>
              <a:ext cx="652445" cy="652445"/>
            </a:xfrm>
            <a:prstGeom prst="round2DiagRect">
              <a:avLst>
                <a:gd name="adj1" fmla="val 39584"/>
                <a:gd name="adj2" fmla="val 0"/>
              </a:avLst>
            </a:prstGeom>
            <a:solidFill>
              <a:schemeClr val="bg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0018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ctr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 baseline="0">
          <a:solidFill>
            <a:schemeClr val="accent1"/>
          </a:solidFill>
          <a:latin typeface="+mn-lt"/>
          <a:ea typeface="+mn-ea"/>
          <a:cs typeface="+mn-cs"/>
        </a:defRPr>
      </a:lvl2pPr>
      <a:lvl3pPr marL="0" indent="0" algn="ctr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 baseline="0">
          <a:solidFill>
            <a:schemeClr val="bg2">
              <a:lumMod val="90000"/>
            </a:schemeClr>
          </a:solidFill>
          <a:latin typeface="+mn-lt"/>
          <a:ea typeface="+mn-ea"/>
          <a:cs typeface="+mn-cs"/>
        </a:defRPr>
      </a:lvl3pPr>
      <a:lvl4pPr marL="16002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40000"/>
              <a:lumOff val="60000"/>
            </a:schemeClr>
          </a:solidFill>
          <a:latin typeface="+mn-lt"/>
          <a:ea typeface="+mn-ea"/>
          <a:cs typeface="+mn-cs"/>
        </a:defRPr>
      </a:lvl4pPr>
      <a:lvl5pPr marL="20574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40000"/>
              <a:lumOff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 Diagonal Corner Rectangle 33">
            <a:extLst>
              <a:ext uri="{FF2B5EF4-FFF2-40B4-BE49-F238E27FC236}">
                <a16:creationId xmlns:a16="http://schemas.microsoft.com/office/drawing/2014/main" id="{853867B5-5449-3544-B6C8-FC00C5DEEB55}"/>
              </a:ext>
            </a:extLst>
          </p:cNvPr>
          <p:cNvSpPr/>
          <p:nvPr userDrawn="1"/>
        </p:nvSpPr>
        <p:spPr>
          <a:xfrm>
            <a:off x="9131701" y="1277705"/>
            <a:ext cx="679744" cy="679744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6" name="Round Diagonal Corner Rectangle 35">
            <a:extLst>
              <a:ext uri="{FF2B5EF4-FFF2-40B4-BE49-F238E27FC236}">
                <a16:creationId xmlns:a16="http://schemas.microsoft.com/office/drawing/2014/main" id="{77C93E4A-1DD8-F94E-9282-C327C2AB9A31}"/>
              </a:ext>
            </a:extLst>
          </p:cNvPr>
          <p:cNvSpPr/>
          <p:nvPr userDrawn="1"/>
        </p:nvSpPr>
        <p:spPr>
          <a:xfrm>
            <a:off x="10012207" y="874794"/>
            <a:ext cx="1263115" cy="126311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7" name="Round Diagonal Corner Rectangle 36">
            <a:extLst>
              <a:ext uri="{FF2B5EF4-FFF2-40B4-BE49-F238E27FC236}">
                <a16:creationId xmlns:a16="http://schemas.microsoft.com/office/drawing/2014/main" id="{E684E270-4BFD-B44D-A851-A74B8F63ADDA}"/>
              </a:ext>
            </a:extLst>
          </p:cNvPr>
          <p:cNvSpPr/>
          <p:nvPr userDrawn="1"/>
        </p:nvSpPr>
        <p:spPr>
          <a:xfrm>
            <a:off x="11502460" y="559298"/>
            <a:ext cx="818372" cy="818372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8" name="Round Diagonal Corner Rectangle 37">
            <a:extLst>
              <a:ext uri="{FF2B5EF4-FFF2-40B4-BE49-F238E27FC236}">
                <a16:creationId xmlns:a16="http://schemas.microsoft.com/office/drawing/2014/main" id="{B8B08091-EE7F-4C40-9850-F52B9672DECD}"/>
              </a:ext>
            </a:extLst>
          </p:cNvPr>
          <p:cNvSpPr/>
          <p:nvPr userDrawn="1"/>
        </p:nvSpPr>
        <p:spPr>
          <a:xfrm>
            <a:off x="10472338" y="-487363"/>
            <a:ext cx="1159886" cy="1159886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9" name="Round Diagonal Corner Rectangle 38">
            <a:extLst>
              <a:ext uri="{FF2B5EF4-FFF2-40B4-BE49-F238E27FC236}">
                <a16:creationId xmlns:a16="http://schemas.microsoft.com/office/drawing/2014/main" id="{B0E55ABF-34A0-6042-9F6A-FFE637BD1629}"/>
              </a:ext>
            </a:extLst>
          </p:cNvPr>
          <p:cNvSpPr/>
          <p:nvPr userDrawn="1"/>
        </p:nvSpPr>
        <p:spPr>
          <a:xfrm>
            <a:off x="11812818" y="-290015"/>
            <a:ext cx="652445" cy="65244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0" name="Round Diagonal Corner Rectangle 39">
            <a:extLst>
              <a:ext uri="{FF2B5EF4-FFF2-40B4-BE49-F238E27FC236}">
                <a16:creationId xmlns:a16="http://schemas.microsoft.com/office/drawing/2014/main" id="{0F8B88E2-CB98-6149-BD36-07A5D74728D0}"/>
              </a:ext>
            </a:extLst>
          </p:cNvPr>
          <p:cNvSpPr/>
          <p:nvPr userDrawn="1"/>
        </p:nvSpPr>
        <p:spPr>
          <a:xfrm>
            <a:off x="-817900" y="5055776"/>
            <a:ext cx="1652761" cy="165276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1" name="Round Diagonal Corner Rectangle 40">
            <a:extLst>
              <a:ext uri="{FF2B5EF4-FFF2-40B4-BE49-F238E27FC236}">
                <a16:creationId xmlns:a16="http://schemas.microsoft.com/office/drawing/2014/main" id="{5E4CF211-E60F-F343-8767-653A65A88C6A}"/>
              </a:ext>
            </a:extLst>
          </p:cNvPr>
          <p:cNvSpPr/>
          <p:nvPr userDrawn="1"/>
        </p:nvSpPr>
        <p:spPr>
          <a:xfrm>
            <a:off x="1132067" y="4642956"/>
            <a:ext cx="1070823" cy="1070823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2" name="Round Diagonal Corner Rectangle 41">
            <a:extLst>
              <a:ext uri="{FF2B5EF4-FFF2-40B4-BE49-F238E27FC236}">
                <a16:creationId xmlns:a16="http://schemas.microsoft.com/office/drawing/2014/main" id="{019BEE28-7CCA-2547-ACA5-4AAF861C3575}"/>
              </a:ext>
            </a:extLst>
          </p:cNvPr>
          <p:cNvSpPr/>
          <p:nvPr userDrawn="1"/>
        </p:nvSpPr>
        <p:spPr>
          <a:xfrm>
            <a:off x="-215827" y="3273421"/>
            <a:ext cx="1517688" cy="1517688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3" name="Round Diagonal Corner Rectangle 42">
            <a:extLst>
              <a:ext uri="{FF2B5EF4-FFF2-40B4-BE49-F238E27FC236}">
                <a16:creationId xmlns:a16="http://schemas.microsoft.com/office/drawing/2014/main" id="{E0136A34-28D7-3D45-97E4-FB9903F5D30E}"/>
              </a:ext>
            </a:extLst>
          </p:cNvPr>
          <p:cNvSpPr/>
          <p:nvPr userDrawn="1"/>
        </p:nvSpPr>
        <p:spPr>
          <a:xfrm>
            <a:off x="1538164" y="3531647"/>
            <a:ext cx="853711" cy="85371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7F35C7A-C081-4140-9EE4-9CD470A9A2AE}"/>
              </a:ext>
            </a:extLst>
          </p:cNvPr>
          <p:cNvSpPr/>
          <p:nvPr userDrawn="1"/>
        </p:nvSpPr>
        <p:spPr>
          <a:xfrm>
            <a:off x="148004" y="6174822"/>
            <a:ext cx="11895991" cy="533714"/>
          </a:xfrm>
          <a:prstGeom prst="round2DiagRect">
            <a:avLst>
              <a:gd name="adj1" fmla="val 2311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90DB460B-02EC-D047-90F0-68B7E3942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1773" y="6253158"/>
            <a:ext cx="829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aseline="0">
                <a:solidFill>
                  <a:schemeClr val="bg1"/>
                </a:solidFill>
              </a:defRPr>
            </a:lvl1pPr>
          </a:lstStyle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F33F8664-266F-AB4C-BA6B-F2BDCD0B87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A21944FD-69D2-D94A-8E1B-3F569970413F}" type="datetime9">
              <a:t>22/04/2022 14:57:20</a:t>
            </a:fld>
            <a:endParaRPr lang="en-US"/>
          </a:p>
        </p:txBody>
      </p:sp>
      <p:sp>
        <p:nvSpPr>
          <p:cNvPr id="30" name="Title Placeholder 1">
            <a:extLst>
              <a:ext uri="{FF2B5EF4-FFF2-40B4-BE49-F238E27FC236}">
                <a16:creationId xmlns:a16="http://schemas.microsoft.com/office/drawing/2014/main" id="{F1D90676-F418-8E40-A199-774758F4F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7473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270F5D37-3094-9B40-810D-630C3FC27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6290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000" b="1" i="0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32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 Diagonal Corner Rectangle 33">
            <a:extLst>
              <a:ext uri="{FF2B5EF4-FFF2-40B4-BE49-F238E27FC236}">
                <a16:creationId xmlns:a16="http://schemas.microsoft.com/office/drawing/2014/main" id="{63D9CD90-419B-B448-AE5B-9D25B2E9765E}"/>
              </a:ext>
            </a:extLst>
          </p:cNvPr>
          <p:cNvSpPr/>
          <p:nvPr userDrawn="1"/>
        </p:nvSpPr>
        <p:spPr>
          <a:xfrm>
            <a:off x="9131701" y="1277705"/>
            <a:ext cx="679744" cy="679744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6" name="Round Diagonal Corner Rectangle 35">
            <a:extLst>
              <a:ext uri="{FF2B5EF4-FFF2-40B4-BE49-F238E27FC236}">
                <a16:creationId xmlns:a16="http://schemas.microsoft.com/office/drawing/2014/main" id="{913DCD7F-D4C9-BB43-A094-DBCB1931F8D6}"/>
              </a:ext>
            </a:extLst>
          </p:cNvPr>
          <p:cNvSpPr/>
          <p:nvPr userDrawn="1"/>
        </p:nvSpPr>
        <p:spPr>
          <a:xfrm>
            <a:off x="10012207" y="874794"/>
            <a:ext cx="1263115" cy="126311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7" name="Round Diagonal Corner Rectangle 36">
            <a:extLst>
              <a:ext uri="{FF2B5EF4-FFF2-40B4-BE49-F238E27FC236}">
                <a16:creationId xmlns:a16="http://schemas.microsoft.com/office/drawing/2014/main" id="{A278F5FE-412F-9248-A642-C9AEDCAB2214}"/>
              </a:ext>
            </a:extLst>
          </p:cNvPr>
          <p:cNvSpPr/>
          <p:nvPr userDrawn="1"/>
        </p:nvSpPr>
        <p:spPr>
          <a:xfrm>
            <a:off x="11502460" y="559298"/>
            <a:ext cx="818372" cy="818372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8" name="Round Diagonal Corner Rectangle 37">
            <a:extLst>
              <a:ext uri="{FF2B5EF4-FFF2-40B4-BE49-F238E27FC236}">
                <a16:creationId xmlns:a16="http://schemas.microsoft.com/office/drawing/2014/main" id="{BEC4E731-F276-0A4A-AC50-8349D110C639}"/>
              </a:ext>
            </a:extLst>
          </p:cNvPr>
          <p:cNvSpPr/>
          <p:nvPr userDrawn="1"/>
        </p:nvSpPr>
        <p:spPr>
          <a:xfrm>
            <a:off x="10472338" y="-487363"/>
            <a:ext cx="1159886" cy="1159886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9" name="Round Diagonal Corner Rectangle 38">
            <a:extLst>
              <a:ext uri="{FF2B5EF4-FFF2-40B4-BE49-F238E27FC236}">
                <a16:creationId xmlns:a16="http://schemas.microsoft.com/office/drawing/2014/main" id="{EAC96456-EEE7-1E46-94BF-9780A5D32277}"/>
              </a:ext>
            </a:extLst>
          </p:cNvPr>
          <p:cNvSpPr/>
          <p:nvPr userDrawn="1"/>
        </p:nvSpPr>
        <p:spPr>
          <a:xfrm>
            <a:off x="11812818" y="-290015"/>
            <a:ext cx="652445" cy="65244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0" name="Round Diagonal Corner Rectangle 39">
            <a:extLst>
              <a:ext uri="{FF2B5EF4-FFF2-40B4-BE49-F238E27FC236}">
                <a16:creationId xmlns:a16="http://schemas.microsoft.com/office/drawing/2014/main" id="{39E34EEE-08A0-044C-8743-48AA007C61FC}"/>
              </a:ext>
            </a:extLst>
          </p:cNvPr>
          <p:cNvSpPr/>
          <p:nvPr userDrawn="1"/>
        </p:nvSpPr>
        <p:spPr>
          <a:xfrm>
            <a:off x="-817900" y="5055776"/>
            <a:ext cx="1652761" cy="165276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1" name="Round Diagonal Corner Rectangle 40">
            <a:extLst>
              <a:ext uri="{FF2B5EF4-FFF2-40B4-BE49-F238E27FC236}">
                <a16:creationId xmlns:a16="http://schemas.microsoft.com/office/drawing/2014/main" id="{37C21B60-A6FC-B948-9694-F5721F3782E9}"/>
              </a:ext>
            </a:extLst>
          </p:cNvPr>
          <p:cNvSpPr/>
          <p:nvPr userDrawn="1"/>
        </p:nvSpPr>
        <p:spPr>
          <a:xfrm>
            <a:off x="1132067" y="4642956"/>
            <a:ext cx="1070823" cy="1070823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2" name="Round Diagonal Corner Rectangle 41">
            <a:extLst>
              <a:ext uri="{FF2B5EF4-FFF2-40B4-BE49-F238E27FC236}">
                <a16:creationId xmlns:a16="http://schemas.microsoft.com/office/drawing/2014/main" id="{21FE4E93-C0EE-544E-9440-01F5F2E398C0}"/>
              </a:ext>
            </a:extLst>
          </p:cNvPr>
          <p:cNvSpPr/>
          <p:nvPr userDrawn="1"/>
        </p:nvSpPr>
        <p:spPr>
          <a:xfrm>
            <a:off x="-215827" y="3273421"/>
            <a:ext cx="1517688" cy="1517688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3" name="Round Diagonal Corner Rectangle 42">
            <a:extLst>
              <a:ext uri="{FF2B5EF4-FFF2-40B4-BE49-F238E27FC236}">
                <a16:creationId xmlns:a16="http://schemas.microsoft.com/office/drawing/2014/main" id="{D48E47CD-1493-7240-995E-52706D3EDCA9}"/>
              </a:ext>
            </a:extLst>
          </p:cNvPr>
          <p:cNvSpPr/>
          <p:nvPr userDrawn="1"/>
        </p:nvSpPr>
        <p:spPr>
          <a:xfrm>
            <a:off x="1538164" y="3531647"/>
            <a:ext cx="853711" cy="85371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7F35C7A-C081-4140-9EE4-9CD470A9A2AE}"/>
              </a:ext>
            </a:extLst>
          </p:cNvPr>
          <p:cNvSpPr/>
          <p:nvPr userDrawn="1"/>
        </p:nvSpPr>
        <p:spPr>
          <a:xfrm>
            <a:off x="148004" y="6174822"/>
            <a:ext cx="11895991" cy="533714"/>
          </a:xfrm>
          <a:prstGeom prst="round2DiagRect">
            <a:avLst>
              <a:gd name="adj1" fmla="val 2311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E2F316-AC89-0B4A-AF59-4E060E99F7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3835" y="5972053"/>
            <a:ext cx="1850811" cy="925406"/>
          </a:xfrm>
          <a:prstGeom prst="rect">
            <a:avLst/>
          </a:prstGeom>
        </p:spPr>
      </p:pic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90DB460B-02EC-D047-90F0-68B7E3942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1773" y="6253158"/>
            <a:ext cx="829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aseline="0">
                <a:solidFill>
                  <a:schemeClr val="bg1"/>
                </a:solidFill>
              </a:defRPr>
            </a:lvl1pPr>
          </a:lstStyle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9E533731-EB5C-0747-B20C-48E907F3B8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A21944FD-69D2-D94A-8E1B-3F569970413F}" type="datetime9">
              <a:t>22/04/2022 14:57:20</a:t>
            </a:fld>
            <a:endParaRPr lang="en-US"/>
          </a:p>
        </p:txBody>
      </p:sp>
      <p:sp>
        <p:nvSpPr>
          <p:cNvPr id="30" name="Title Placeholder 1">
            <a:extLst>
              <a:ext uri="{FF2B5EF4-FFF2-40B4-BE49-F238E27FC236}">
                <a16:creationId xmlns:a16="http://schemas.microsoft.com/office/drawing/2014/main" id="{CEBD6B3C-17B7-4348-85ED-9866F7358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7473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F53DE1CA-88F5-B044-8324-EA94D9162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394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000" b="1" i="0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32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 Diagonal Corner Rectangle 30">
            <a:extLst>
              <a:ext uri="{FF2B5EF4-FFF2-40B4-BE49-F238E27FC236}">
                <a16:creationId xmlns:a16="http://schemas.microsoft.com/office/drawing/2014/main" id="{0E49925F-F134-7A46-89DA-AE8130618A13}"/>
              </a:ext>
            </a:extLst>
          </p:cNvPr>
          <p:cNvSpPr/>
          <p:nvPr userDrawn="1"/>
        </p:nvSpPr>
        <p:spPr>
          <a:xfrm>
            <a:off x="9131701" y="1277705"/>
            <a:ext cx="679744" cy="679744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4" name="Round Diagonal Corner Rectangle 33">
            <a:extLst>
              <a:ext uri="{FF2B5EF4-FFF2-40B4-BE49-F238E27FC236}">
                <a16:creationId xmlns:a16="http://schemas.microsoft.com/office/drawing/2014/main" id="{F3A0ECF0-687B-4649-AF4E-6BEE6DAD33C9}"/>
              </a:ext>
            </a:extLst>
          </p:cNvPr>
          <p:cNvSpPr/>
          <p:nvPr userDrawn="1"/>
        </p:nvSpPr>
        <p:spPr>
          <a:xfrm>
            <a:off x="10012207" y="874794"/>
            <a:ext cx="1263115" cy="126311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6" name="Round Diagonal Corner Rectangle 35">
            <a:extLst>
              <a:ext uri="{FF2B5EF4-FFF2-40B4-BE49-F238E27FC236}">
                <a16:creationId xmlns:a16="http://schemas.microsoft.com/office/drawing/2014/main" id="{2C0A8F4F-D12E-EC47-8F66-EF58EFEC62DC}"/>
              </a:ext>
            </a:extLst>
          </p:cNvPr>
          <p:cNvSpPr/>
          <p:nvPr userDrawn="1"/>
        </p:nvSpPr>
        <p:spPr>
          <a:xfrm>
            <a:off x="11502460" y="559298"/>
            <a:ext cx="818372" cy="818372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7" name="Round Diagonal Corner Rectangle 36">
            <a:extLst>
              <a:ext uri="{FF2B5EF4-FFF2-40B4-BE49-F238E27FC236}">
                <a16:creationId xmlns:a16="http://schemas.microsoft.com/office/drawing/2014/main" id="{EEB7A54C-81B7-3C4E-AC4B-E362EE8369CD}"/>
              </a:ext>
            </a:extLst>
          </p:cNvPr>
          <p:cNvSpPr/>
          <p:nvPr userDrawn="1"/>
        </p:nvSpPr>
        <p:spPr>
          <a:xfrm>
            <a:off x="10472338" y="-487363"/>
            <a:ext cx="1159886" cy="1159886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8" name="Round Diagonal Corner Rectangle 37">
            <a:extLst>
              <a:ext uri="{FF2B5EF4-FFF2-40B4-BE49-F238E27FC236}">
                <a16:creationId xmlns:a16="http://schemas.microsoft.com/office/drawing/2014/main" id="{BC03F12D-CE1F-304B-9DB6-A5ABDCAA3F0D}"/>
              </a:ext>
            </a:extLst>
          </p:cNvPr>
          <p:cNvSpPr/>
          <p:nvPr userDrawn="1"/>
        </p:nvSpPr>
        <p:spPr>
          <a:xfrm>
            <a:off x="11812818" y="-290015"/>
            <a:ext cx="652445" cy="65244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9" name="Round Diagonal Corner Rectangle 38">
            <a:extLst>
              <a:ext uri="{FF2B5EF4-FFF2-40B4-BE49-F238E27FC236}">
                <a16:creationId xmlns:a16="http://schemas.microsoft.com/office/drawing/2014/main" id="{C1735633-1D87-C242-886C-8D90B88F0BD7}"/>
              </a:ext>
            </a:extLst>
          </p:cNvPr>
          <p:cNvSpPr/>
          <p:nvPr userDrawn="1"/>
        </p:nvSpPr>
        <p:spPr>
          <a:xfrm>
            <a:off x="-817900" y="5055776"/>
            <a:ext cx="1652761" cy="165276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0" name="Round Diagonal Corner Rectangle 39">
            <a:extLst>
              <a:ext uri="{FF2B5EF4-FFF2-40B4-BE49-F238E27FC236}">
                <a16:creationId xmlns:a16="http://schemas.microsoft.com/office/drawing/2014/main" id="{8F736CB9-8445-4A48-973B-8CBE630D55BB}"/>
              </a:ext>
            </a:extLst>
          </p:cNvPr>
          <p:cNvSpPr/>
          <p:nvPr userDrawn="1"/>
        </p:nvSpPr>
        <p:spPr>
          <a:xfrm>
            <a:off x="1132067" y="4642956"/>
            <a:ext cx="1070823" cy="1070823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1" name="Round Diagonal Corner Rectangle 40">
            <a:extLst>
              <a:ext uri="{FF2B5EF4-FFF2-40B4-BE49-F238E27FC236}">
                <a16:creationId xmlns:a16="http://schemas.microsoft.com/office/drawing/2014/main" id="{7D9B912B-A4BB-B546-AA1E-9FFAB7AAB8B0}"/>
              </a:ext>
            </a:extLst>
          </p:cNvPr>
          <p:cNvSpPr/>
          <p:nvPr userDrawn="1"/>
        </p:nvSpPr>
        <p:spPr>
          <a:xfrm>
            <a:off x="-215827" y="3273421"/>
            <a:ext cx="1517688" cy="1517688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2" name="Round Diagonal Corner Rectangle 41">
            <a:extLst>
              <a:ext uri="{FF2B5EF4-FFF2-40B4-BE49-F238E27FC236}">
                <a16:creationId xmlns:a16="http://schemas.microsoft.com/office/drawing/2014/main" id="{65241F9E-44AF-044B-AEA4-23F41171A541}"/>
              </a:ext>
            </a:extLst>
          </p:cNvPr>
          <p:cNvSpPr/>
          <p:nvPr userDrawn="1"/>
        </p:nvSpPr>
        <p:spPr>
          <a:xfrm>
            <a:off x="1538164" y="3531647"/>
            <a:ext cx="853711" cy="85371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7F35C7A-C081-4140-9EE4-9CD470A9A2AE}"/>
              </a:ext>
            </a:extLst>
          </p:cNvPr>
          <p:cNvSpPr/>
          <p:nvPr userDrawn="1"/>
        </p:nvSpPr>
        <p:spPr>
          <a:xfrm>
            <a:off x="148004" y="6174822"/>
            <a:ext cx="11895991" cy="533714"/>
          </a:xfrm>
          <a:prstGeom prst="round2DiagRect">
            <a:avLst>
              <a:gd name="adj1" fmla="val 2311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E2F316-AC89-0B4A-AF59-4E060E99F7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3835" y="5972053"/>
            <a:ext cx="1850811" cy="925406"/>
          </a:xfrm>
          <a:prstGeom prst="rect">
            <a:avLst/>
          </a:prstGeom>
        </p:spPr>
      </p:pic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90DB460B-02EC-D047-90F0-68B7E3942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1773" y="6253158"/>
            <a:ext cx="829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aseline="0">
                <a:solidFill>
                  <a:schemeClr val="bg1"/>
                </a:solidFill>
              </a:defRPr>
            </a:lvl1pPr>
          </a:lstStyle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33873227-3CE3-134C-9722-3F6D4A07F0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A21944FD-69D2-D94A-8E1B-3F569970413F}" type="datetime9">
              <a:t>22/04/2022 14:57:20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B390F0-7357-A446-B35D-3875F3E7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7473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A5CA0-8A4D-EA47-96CF-913CB4619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9412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000" b="1" i="0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32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 Diagonal Corner Rectangle 24">
            <a:extLst>
              <a:ext uri="{FF2B5EF4-FFF2-40B4-BE49-F238E27FC236}">
                <a16:creationId xmlns:a16="http://schemas.microsoft.com/office/drawing/2014/main" id="{996DB83B-D69F-234A-A5E7-7AA0F1DE3923}"/>
              </a:ext>
            </a:extLst>
          </p:cNvPr>
          <p:cNvSpPr/>
          <p:nvPr userDrawn="1"/>
        </p:nvSpPr>
        <p:spPr>
          <a:xfrm>
            <a:off x="10550437" y="675347"/>
            <a:ext cx="1015341" cy="101534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6" name="Round Diagonal Corner Rectangle 25">
            <a:extLst>
              <a:ext uri="{FF2B5EF4-FFF2-40B4-BE49-F238E27FC236}">
                <a16:creationId xmlns:a16="http://schemas.microsoft.com/office/drawing/2014/main" id="{DF0EFF73-8369-BA45-9C4E-8063A1391D05}"/>
              </a:ext>
            </a:extLst>
          </p:cNvPr>
          <p:cNvSpPr/>
          <p:nvPr userDrawn="1"/>
        </p:nvSpPr>
        <p:spPr>
          <a:xfrm>
            <a:off x="11708577" y="421740"/>
            <a:ext cx="657839" cy="657839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7" name="Round Diagonal Corner Rectangle 26">
            <a:extLst>
              <a:ext uri="{FF2B5EF4-FFF2-40B4-BE49-F238E27FC236}">
                <a16:creationId xmlns:a16="http://schemas.microsoft.com/office/drawing/2014/main" id="{693B532A-33E4-F24B-93DF-8EAD80907704}"/>
              </a:ext>
            </a:extLst>
          </p:cNvPr>
          <p:cNvSpPr/>
          <p:nvPr userDrawn="1"/>
        </p:nvSpPr>
        <p:spPr>
          <a:xfrm>
            <a:off x="10920308" y="-419607"/>
            <a:ext cx="932361" cy="93236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8" name="Round Diagonal Corner Rectangle 27">
            <a:extLst>
              <a:ext uri="{FF2B5EF4-FFF2-40B4-BE49-F238E27FC236}">
                <a16:creationId xmlns:a16="http://schemas.microsoft.com/office/drawing/2014/main" id="{FC21A54F-7828-524F-8B1A-3B606B523641}"/>
              </a:ext>
            </a:extLst>
          </p:cNvPr>
          <p:cNvSpPr/>
          <p:nvPr userDrawn="1"/>
        </p:nvSpPr>
        <p:spPr>
          <a:xfrm>
            <a:off x="11958054" y="-260971"/>
            <a:ext cx="524461" cy="524460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7F35C7A-C081-4140-9EE4-9CD470A9A2AE}"/>
              </a:ext>
            </a:extLst>
          </p:cNvPr>
          <p:cNvSpPr/>
          <p:nvPr userDrawn="1"/>
        </p:nvSpPr>
        <p:spPr>
          <a:xfrm>
            <a:off x="148004" y="6174822"/>
            <a:ext cx="11895991" cy="533714"/>
          </a:xfrm>
          <a:prstGeom prst="round2DiagRect">
            <a:avLst>
              <a:gd name="adj1" fmla="val 2311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449789-D754-9549-8AEC-97AD6B5AD8D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79DAE-F793-2049-959C-1AF0DFE0592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38200" y="1825625"/>
            <a:ext cx="10515600" cy="4160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297E6-3052-214F-95C9-51ACA86017B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101773" y="6253158"/>
            <a:ext cx="829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aseline="0">
                <a:solidFill>
                  <a:schemeClr val="bg1"/>
                </a:solidFill>
              </a:defRPr>
            </a:lvl1pPr>
          </a:lstStyle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E2F316-AC89-0B4A-AF59-4E060E99F76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53835" y="5972053"/>
            <a:ext cx="1850811" cy="925406"/>
          </a:xfrm>
          <a:prstGeom prst="rect">
            <a:avLst/>
          </a:prstGeom>
        </p:spPr>
      </p:pic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2CF843A0-F00F-074F-9FEC-9AEA582A0B95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A21944FD-69D2-D94A-8E1B-3F569970413F}" type="datetime9">
              <a:t>22/04/2022 14:57:20</a:t>
            </a:fld>
            <a:endParaRPr lang="en-US"/>
          </a:p>
        </p:txBody>
      </p:sp>
      <p:sp>
        <p:nvSpPr>
          <p:cNvPr id="31" name="Round Diagonal Corner Rectangle 30">
            <a:extLst>
              <a:ext uri="{FF2B5EF4-FFF2-40B4-BE49-F238E27FC236}">
                <a16:creationId xmlns:a16="http://schemas.microsoft.com/office/drawing/2014/main" id="{F9B2AE04-FCDB-F84A-96F9-5DFB2CAB86CA}"/>
              </a:ext>
            </a:extLst>
          </p:cNvPr>
          <p:cNvSpPr/>
          <p:nvPr userDrawn="1"/>
        </p:nvSpPr>
        <p:spPr>
          <a:xfrm>
            <a:off x="9792583" y="1009626"/>
            <a:ext cx="615055" cy="61505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820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2.xml"/><Relationship Id="rId7" Type="http://schemas.openxmlformats.org/officeDocument/2006/relationships/tags" Target="../tags/tag6.xml"/><Relationship Id="rId12" Type="http://schemas.openxmlformats.org/officeDocument/2006/relationships/image" Target="../media/image4.JPG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6" Type="http://schemas.openxmlformats.org/officeDocument/2006/relationships/tags" Target="../tags/tag5.xml"/><Relationship Id="rId11" Type="http://schemas.openxmlformats.org/officeDocument/2006/relationships/image" Target="../media/image3.jpg"/><Relationship Id="rId5" Type="http://schemas.openxmlformats.org/officeDocument/2006/relationships/tags" Target="../tags/tag4.xml"/><Relationship Id="rId10" Type="http://schemas.openxmlformats.org/officeDocument/2006/relationships/hyperlink" Target="https://creativecommons.org/licenses/by-sa/4.0/deed.fr" TargetMode="External"/><Relationship Id="rId4" Type="http://schemas.openxmlformats.org/officeDocument/2006/relationships/tags" Target="../tags/tag3.xml"/><Relationship Id="rId9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45.xml"/><Relationship Id="rId7" Type="http://schemas.openxmlformats.org/officeDocument/2006/relationships/tags" Target="../tags/tag47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audio" Target="../media/media7.mp3"/><Relationship Id="rId5" Type="http://schemas.microsoft.com/office/2007/relationships/media" Target="../media/media7.mp3"/><Relationship Id="rId10" Type="http://schemas.openxmlformats.org/officeDocument/2006/relationships/image" Target="../media/image5.png"/><Relationship Id="rId4" Type="http://schemas.openxmlformats.org/officeDocument/2006/relationships/tags" Target="../tags/tag46.xml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5.png"/><Relationship Id="rId3" Type="http://schemas.openxmlformats.org/officeDocument/2006/relationships/tags" Target="../tags/tag50.xml"/><Relationship Id="rId7" Type="http://schemas.microsoft.com/office/2007/relationships/media" Target="../media/media8.mp3"/><Relationship Id="rId12" Type="http://schemas.openxmlformats.org/officeDocument/2006/relationships/image" Target="../media/image6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image" Target="../media/image8.png"/><Relationship Id="rId5" Type="http://schemas.openxmlformats.org/officeDocument/2006/relationships/tags" Target="../tags/tag52.xml"/><Relationship Id="rId10" Type="http://schemas.openxmlformats.org/officeDocument/2006/relationships/image" Target="../media/image7.png"/><Relationship Id="rId4" Type="http://schemas.openxmlformats.org/officeDocument/2006/relationships/tags" Target="../tags/tag51.xml"/><Relationship Id="rId9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9.mp3"/><Relationship Id="rId3" Type="http://schemas.openxmlformats.org/officeDocument/2006/relationships/tags" Target="../tags/tag56.xml"/><Relationship Id="rId7" Type="http://schemas.openxmlformats.org/officeDocument/2006/relationships/tags" Target="../tags/tag60.xml"/><Relationship Id="rId12" Type="http://schemas.openxmlformats.org/officeDocument/2006/relationships/image" Target="../media/image5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1" Type="http://schemas.openxmlformats.org/officeDocument/2006/relationships/image" Target="../media/image6.png"/><Relationship Id="rId5" Type="http://schemas.openxmlformats.org/officeDocument/2006/relationships/tags" Target="../tags/tag58.xml"/><Relationship Id="rId10" Type="http://schemas.openxmlformats.org/officeDocument/2006/relationships/slideLayout" Target="../slideLayouts/slideLayout8.xml"/><Relationship Id="rId4" Type="http://schemas.openxmlformats.org/officeDocument/2006/relationships/tags" Target="../tags/tag57.xml"/><Relationship Id="rId9" Type="http://schemas.openxmlformats.org/officeDocument/2006/relationships/audio" Target="../media/media9.mp3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63.xm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audio" Target="../media/media10.mp3"/><Relationship Id="rId5" Type="http://schemas.microsoft.com/office/2007/relationships/media" Target="../media/media10.mp3"/><Relationship Id="rId4" Type="http://schemas.openxmlformats.org/officeDocument/2006/relationships/tags" Target="../tags/tag64.xml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67.xm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audio" Target="../media/media11.mp3"/><Relationship Id="rId5" Type="http://schemas.microsoft.com/office/2007/relationships/media" Target="../media/media11.mp3"/><Relationship Id="rId4" Type="http://schemas.openxmlformats.org/officeDocument/2006/relationships/tags" Target="../tags/tag68.xml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71.xml"/><Relationship Id="rId7" Type="http://schemas.openxmlformats.org/officeDocument/2006/relationships/tags" Target="../tags/tag73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audio" Target="../media/media12.mp3"/><Relationship Id="rId5" Type="http://schemas.microsoft.com/office/2007/relationships/media" Target="../media/media12.mp3"/><Relationship Id="rId10" Type="http://schemas.openxmlformats.org/officeDocument/2006/relationships/image" Target="../media/image5.png"/><Relationship Id="rId4" Type="http://schemas.openxmlformats.org/officeDocument/2006/relationships/tags" Target="../tags/tag72.xml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4.0/deed.fr" TargetMode="External"/><Relationship Id="rId3" Type="http://schemas.openxmlformats.org/officeDocument/2006/relationships/tags" Target="../tags/tag76.xml"/><Relationship Id="rId7" Type="http://schemas.openxmlformats.org/officeDocument/2006/relationships/hyperlink" Target="https://wiki.teluq.ca/wikitedia/index.php/Bienvenue_dans_Wiki-TEDia." TargetMode="Externa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5.png"/><Relationship Id="rId5" Type="http://schemas.openxmlformats.org/officeDocument/2006/relationships/tags" Target="../tags/tag78.xml"/><Relationship Id="rId10" Type="http://schemas.openxmlformats.org/officeDocument/2006/relationships/image" Target="../media/image4.JPG"/><Relationship Id="rId4" Type="http://schemas.openxmlformats.org/officeDocument/2006/relationships/tags" Target="../tags/tag77.xml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4.0/deed.fr" TargetMode="External"/><Relationship Id="rId3" Type="http://schemas.openxmlformats.org/officeDocument/2006/relationships/tags" Target="../tags/tag9.xml"/><Relationship Id="rId7" Type="http://schemas.openxmlformats.org/officeDocument/2006/relationships/hyperlink" Target="https://wiki.teluq.ca/wikitedia/index.php/Banque_de_cas_d%27utilisation_des_strat%C3%A9gies_de_formation" TargetMode="Externa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hyperlink" Target="https://wiki.teluq.ca/wikitedia/index.php/Banque_de_strat%C3%A9gies_de_formation" TargetMode="External"/><Relationship Id="rId5" Type="http://schemas.openxmlformats.org/officeDocument/2006/relationships/hyperlink" Target="https://wiki.teluq.ca/wikitedia/index.php/Analyse_r%C3%A9flexive" TargetMode="Externa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2.xml"/><Relationship Id="rId3" Type="http://schemas.openxmlformats.org/officeDocument/2006/relationships/tags" Target="../tags/tag12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17" Type="http://schemas.openxmlformats.org/officeDocument/2006/relationships/image" Target="../media/image5.png"/><Relationship Id="rId2" Type="http://schemas.openxmlformats.org/officeDocument/2006/relationships/tags" Target="../tags/tag11.xml"/><Relationship Id="rId16" Type="http://schemas.openxmlformats.org/officeDocument/2006/relationships/slide" Target="slide15.xml"/><Relationship Id="rId1" Type="http://schemas.openxmlformats.org/officeDocument/2006/relationships/tags" Target="../tags/tag10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5" Type="http://schemas.openxmlformats.org/officeDocument/2006/relationships/slide" Target="slide4.xml"/><Relationship Id="rId15" Type="http://schemas.openxmlformats.org/officeDocument/2006/relationships/slide" Target="slide14.xml"/><Relationship Id="rId10" Type="http://schemas.openxmlformats.org/officeDocument/2006/relationships/slide" Target="slide9.xml"/><Relationship Id="rId4" Type="http://schemas.openxmlformats.org/officeDocument/2006/relationships/slideLayout" Target="../slideLayouts/slideLayout6.xml"/><Relationship Id="rId9" Type="http://schemas.openxmlformats.org/officeDocument/2006/relationships/slide" Target="slide8.xml"/><Relationship Id="rId14" Type="http://schemas.openxmlformats.org/officeDocument/2006/relationships/slide" Target="slide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15.xml"/><Relationship Id="rId7" Type="http://schemas.openxmlformats.org/officeDocument/2006/relationships/tags" Target="../tags/tag17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audio" Target="../media/media1.m4a"/><Relationship Id="rId11" Type="http://schemas.openxmlformats.org/officeDocument/2006/relationships/image" Target="../media/image5.png"/><Relationship Id="rId5" Type="http://schemas.microsoft.com/office/2007/relationships/media" Target="../media/media1.m4a"/><Relationship Id="rId10" Type="http://schemas.openxmlformats.org/officeDocument/2006/relationships/image" Target="../media/image6.png"/><Relationship Id="rId4" Type="http://schemas.openxmlformats.org/officeDocument/2006/relationships/tags" Target="../tags/tag16.xml"/><Relationship Id="rId9" Type="http://schemas.openxmlformats.org/officeDocument/2006/relationships/hyperlink" Target="https://www.puq.ca/catalogue/livres/apprendre-son-experience-12.htm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20.xml"/><Relationship Id="rId7" Type="http://schemas.openxmlformats.org/officeDocument/2006/relationships/tags" Target="../tags/tag22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audio" Target="../media/media2.mp3"/><Relationship Id="rId5" Type="http://schemas.microsoft.com/office/2007/relationships/media" Target="../media/media2.mp3"/><Relationship Id="rId10" Type="http://schemas.openxmlformats.org/officeDocument/2006/relationships/image" Target="../media/image5.png"/><Relationship Id="rId4" Type="http://schemas.openxmlformats.org/officeDocument/2006/relationships/tags" Target="../tags/tag21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25.xml"/><Relationship Id="rId7" Type="http://schemas.openxmlformats.org/officeDocument/2006/relationships/tags" Target="../tags/tag27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5.png"/><Relationship Id="rId4" Type="http://schemas.openxmlformats.org/officeDocument/2006/relationships/tags" Target="../tags/tag26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30.xml"/><Relationship Id="rId7" Type="http://schemas.openxmlformats.org/officeDocument/2006/relationships/tags" Target="../tags/tag32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5.png"/><Relationship Id="rId4" Type="http://schemas.openxmlformats.org/officeDocument/2006/relationships/tags" Target="../tags/tag31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35.xml"/><Relationship Id="rId7" Type="http://schemas.openxmlformats.org/officeDocument/2006/relationships/tags" Target="../tags/tag37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audio" Target="../media/media5.mp3"/><Relationship Id="rId5" Type="http://schemas.microsoft.com/office/2007/relationships/media" Target="../media/media5.mp3"/><Relationship Id="rId10" Type="http://schemas.openxmlformats.org/officeDocument/2006/relationships/image" Target="../media/image5.png"/><Relationship Id="rId4" Type="http://schemas.openxmlformats.org/officeDocument/2006/relationships/tags" Target="../tags/tag36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40.xml"/><Relationship Id="rId7" Type="http://schemas.openxmlformats.org/officeDocument/2006/relationships/tags" Target="../tags/tag42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audio" Target="../media/media6.mp3"/><Relationship Id="rId5" Type="http://schemas.microsoft.com/office/2007/relationships/media" Target="../media/media6.mp3"/><Relationship Id="rId10" Type="http://schemas.openxmlformats.org/officeDocument/2006/relationships/image" Target="../media/image5.png"/><Relationship Id="rId4" Type="http://schemas.openxmlformats.org/officeDocument/2006/relationships/tags" Target="../tags/tag41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F79B74-F080-41E6-9BF7-E9A907F15FB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218099" y="1249379"/>
            <a:ext cx="9723655" cy="29514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fr-FR" sz="3600" dirty="0"/>
              <a:t>Un cas d’utilisation </a:t>
            </a:r>
            <a:br>
              <a:rPr lang="fr-FR" sz="3600" dirty="0"/>
            </a:br>
            <a:r>
              <a:rPr lang="fr-FR" sz="3600" dirty="0"/>
              <a:t>de la stratégie de formation de la pratique réflexive en milieu </a:t>
            </a:r>
            <a:r>
              <a:rPr lang="fr-FR" sz="3600" dirty="0" smtClean="0"/>
              <a:t>organisationnel</a:t>
            </a:r>
            <a:br>
              <a:rPr lang="fr-FR" sz="3600" dirty="0" smtClean="0"/>
            </a:br>
            <a:r>
              <a:rPr lang="fr-FR" sz="2000" dirty="0" smtClean="0">
                <a:solidFill>
                  <a:schemeClr val="tx2"/>
                </a:solidFill>
              </a:rPr>
              <a:t>Cas </a:t>
            </a:r>
            <a:r>
              <a:rPr lang="fr-FR" sz="2000" dirty="0">
                <a:solidFill>
                  <a:schemeClr val="tx2"/>
                </a:solidFill>
              </a:rPr>
              <a:t>provenant de la Banque des cas d’utilisation des stratégies de formation de Wiki-</a:t>
            </a:r>
            <a:r>
              <a:rPr lang="fr-FR" sz="2000" dirty="0" err="1">
                <a:solidFill>
                  <a:schemeClr val="tx2"/>
                </a:solidFill>
              </a:rPr>
              <a:t>TEDia</a:t>
            </a:r>
            <a:endParaRPr lang="fr-CA" sz="2000" dirty="0">
              <a:solidFill>
                <a:srgbClr val="FF0000"/>
              </a:solidFill>
            </a:endParaRPr>
          </a:p>
        </p:txBody>
      </p:sp>
      <p:pic>
        <p:nvPicPr>
          <p:cNvPr id="13" name="Espace réservé du contenu 12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834" y="3617242"/>
            <a:ext cx="2290181" cy="826344"/>
          </a:xfrm>
        </p:spPr>
      </p:pic>
      <p:sp>
        <p:nvSpPr>
          <p:cNvPr id="7" name="Round Diagonal Corner Rectangle 6">
            <a:hlinkClick r:id="rId10"/>
            <a:extLst>
              <a:ext uri="{FF2B5EF4-FFF2-40B4-BE49-F238E27FC236}">
                <a16:creationId xmlns:a16="http://schemas.microsoft.com/office/drawing/2014/main" id="{8C3E8441-9FE4-4D5F-972F-B9A47C3B829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320249" y="4568346"/>
            <a:ext cx="8621505" cy="1530276"/>
          </a:xfrm>
          <a:prstGeom prst="round2DiagRect">
            <a:avLst>
              <a:gd name="adj1" fmla="val 26479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9465C6C-6460-438C-8849-9916B8B73F7A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3817398" y="4811123"/>
            <a:ext cx="7794594" cy="1317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 baseline="0">
                <a:solidFill>
                  <a:schemeClr val="bg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A" b="1" dirty="0">
                <a:solidFill>
                  <a:schemeClr val="tx2"/>
                </a:solidFill>
              </a:rPr>
              <a:t>Auteur : </a:t>
            </a:r>
            <a:r>
              <a:rPr lang="fr-CA" sz="2500" b="1" dirty="0">
                <a:solidFill>
                  <a:schemeClr val="tx2"/>
                </a:solidFill>
              </a:rPr>
              <a:t>Denis Ross </a:t>
            </a:r>
          </a:p>
          <a:p>
            <a:pPr algn="l"/>
            <a:r>
              <a:rPr lang="fr-CA" b="1" dirty="0">
                <a:solidFill>
                  <a:schemeClr val="tx2"/>
                </a:solidFill>
              </a:rPr>
              <a:t>Ce document est diffusé sous licence </a:t>
            </a:r>
            <a:r>
              <a:rPr lang="fr-CA" b="1" dirty="0">
                <a:solidFill>
                  <a:schemeClr val="tx2"/>
                </a:solidFill>
                <a:hlinkClick r:id="rId10"/>
              </a:rPr>
              <a:t>CC BY </a:t>
            </a:r>
            <a:r>
              <a:rPr lang="fr-CA" b="1" dirty="0" smtClean="0">
                <a:solidFill>
                  <a:schemeClr val="tx2"/>
                </a:solidFill>
                <a:hlinkClick r:id="rId10"/>
              </a:rPr>
              <a:t>SA</a:t>
            </a:r>
            <a:endParaRPr lang="fr-FR" sz="1600" dirty="0">
              <a:solidFill>
                <a:schemeClr val="tx2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05" y="355238"/>
            <a:ext cx="1550558" cy="78720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578" y="5257079"/>
            <a:ext cx="1602414" cy="42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13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DÉROULEMENT (1)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CA" sz="2000" dirty="0" smtClean="0"/>
              <a:t>Quel </a:t>
            </a:r>
            <a:r>
              <a:rPr lang="fr-CA" sz="2000" dirty="0"/>
              <a:t>était le déroulement des activités de formation ?</a:t>
            </a:r>
          </a:p>
          <a:p>
            <a:endParaRPr lang="fr-CA" sz="2400" i="1" dirty="0"/>
          </a:p>
          <a:p>
            <a:endParaRPr lang="fr-CA" sz="1800" i="1" dirty="0"/>
          </a:p>
          <a:p>
            <a:endParaRPr lang="fr-CA" sz="800" i="1" dirty="0"/>
          </a:p>
          <a:p>
            <a:endParaRPr lang="fr-CA" sz="1800" i="1" dirty="0"/>
          </a:p>
          <a:p>
            <a:endParaRPr lang="fr-FR" sz="1800" i="1" dirty="0" smtClean="0"/>
          </a:p>
          <a:p>
            <a:endParaRPr lang="fr-FR" sz="1800" i="1" dirty="0"/>
          </a:p>
          <a:p>
            <a:endParaRPr lang="fr-CA" sz="1800" i="1" dirty="0"/>
          </a:p>
          <a:p>
            <a:endParaRPr lang="fr-CA" sz="18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fr-CA" b="1" dirty="0">
                <a:solidFill>
                  <a:schemeClr val="tx1"/>
                </a:solidFill>
              </a:rPr>
              <a:t>Activité 1 (préparation en groupe)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Le formateur présente l’analyse réflexive de la pratique.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Le formateur précise les consignes pour compléter la grille d’analyse de pratique.</a:t>
            </a:r>
          </a:p>
          <a:p>
            <a:r>
              <a:rPr lang="fr-CA" b="1" dirty="0"/>
              <a:t>Activité 2  (analyse individuelle) 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Chaque apprenant complète la grille d’analyse de pratique concernant une situation qu’il juge problématique.</a:t>
            </a:r>
          </a:p>
          <a:p>
            <a:r>
              <a:rPr lang="fr-CA" b="1" dirty="0"/>
              <a:t>Activité 3 (analyse en groupe)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Les apprenants analysent ensemble leurs situations problématiques ou incidents critiques.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Les apprenants proposent des pistes d’amélioration des pratiques.</a:t>
            </a:r>
          </a:p>
          <a:p>
            <a:endParaRPr lang="fr-CA" dirty="0"/>
          </a:p>
          <a:p>
            <a:pPr marL="457200" indent="-457200">
              <a:buFontTx/>
              <a:buChar char="-"/>
            </a:pP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" name="audio_PR_déroulement 1">
            <a:hlinkClick r:id="" action="ppaction://media"/>
            <a:extLst>
              <a:ext uri="{FF2B5EF4-FFF2-40B4-BE49-F238E27FC236}">
                <a16:creationId xmlns:a16="http://schemas.microsoft.com/office/drawing/2014/main" id="{F9E1C307-D38A-4EE1-8FD7-27416A525A10}"/>
              </a:ext>
            </a:extLst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3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DÉROULEMENT (2)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CA" sz="2000" dirty="0" smtClean="0"/>
              <a:t>Quel </a:t>
            </a:r>
            <a:r>
              <a:rPr lang="fr-CA" sz="2000" dirty="0"/>
              <a:t>était le déroulement des activités de formation ?</a:t>
            </a:r>
          </a:p>
          <a:p>
            <a:endParaRPr lang="fr-CA" sz="2400" i="1" dirty="0"/>
          </a:p>
          <a:p>
            <a:endParaRPr lang="fr-CA" sz="1800" i="1" dirty="0"/>
          </a:p>
          <a:p>
            <a:endParaRPr lang="fr-CA" sz="700" i="1" dirty="0"/>
          </a:p>
          <a:p>
            <a:endParaRPr lang="fr-FR" sz="1800" i="1" dirty="0" smtClean="0"/>
          </a:p>
          <a:p>
            <a:endParaRPr lang="fr-FR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CA" dirty="0">
                <a:solidFill>
                  <a:schemeClr val="tx1"/>
                </a:solidFill>
              </a:rPr>
              <a:t>Activité 1 </a:t>
            </a:r>
          </a:p>
          <a:p>
            <a:r>
              <a:rPr lang="fr-CA" sz="2400" dirty="0"/>
              <a:t>Présentation de la stratégie d’analyse réflexive de la pratique</a:t>
            </a:r>
          </a:p>
          <a:p>
            <a:endParaRPr lang="fr-CA" dirty="0"/>
          </a:p>
          <a:p>
            <a:pPr marL="457200" indent="-457200">
              <a:buFontTx/>
              <a:buChar char="-"/>
            </a:pP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CF5DCAB-DF02-4A56-9821-E685FFF7C99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803982" y="2291579"/>
            <a:ext cx="4877223" cy="315190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4969F46-F34C-4B7B-9B6D-68E29666681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406592" y="5068332"/>
            <a:ext cx="2237426" cy="499915"/>
          </a:xfrm>
          <a:prstGeom prst="rect">
            <a:avLst/>
          </a:prstGeom>
        </p:spPr>
      </p:pic>
      <p:pic>
        <p:nvPicPr>
          <p:cNvPr id="8" name="Pratique réflexive_déroulement2_mp3">
            <a:hlinkClick r:id="" action="ppaction://media"/>
            <a:extLst>
              <a:ext uri="{FF2B5EF4-FFF2-40B4-BE49-F238E27FC236}">
                <a16:creationId xmlns:a16="http://schemas.microsoft.com/office/drawing/2014/main" id="{8580EEE2-5C99-4BCB-BB28-068130818A3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6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DÉROULEMENT (3)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CA" sz="2000" dirty="0" smtClean="0"/>
              <a:t>Quel </a:t>
            </a:r>
            <a:r>
              <a:rPr lang="fr-CA" sz="2000" dirty="0"/>
              <a:t>était le déroulement des activités de formation ?</a:t>
            </a:r>
          </a:p>
          <a:p>
            <a:endParaRPr lang="fr-CA" sz="2400" i="1" dirty="0"/>
          </a:p>
          <a:p>
            <a:endParaRPr lang="fr-CA" sz="1800" i="1" dirty="0"/>
          </a:p>
          <a:p>
            <a:endParaRPr lang="fr-CA" sz="600" i="1" dirty="0"/>
          </a:p>
          <a:p>
            <a:endParaRPr lang="fr-FR" sz="1800" i="1" dirty="0" smtClean="0"/>
          </a:p>
          <a:p>
            <a:endParaRPr lang="fr-FR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fr-CA" dirty="0">
              <a:solidFill>
                <a:srgbClr val="FF0000"/>
              </a:solidFill>
            </a:endParaRPr>
          </a:p>
          <a:p>
            <a:endParaRPr lang="fr-CA" dirty="0"/>
          </a:p>
          <a:p>
            <a:pPr marL="514350" indent="-514350">
              <a:buFont typeface="+mj-lt"/>
              <a:buAutoNum type="arabicPeriod"/>
            </a:pPr>
            <a:endParaRPr lang="fr-CA" dirty="0"/>
          </a:p>
          <a:p>
            <a:pPr marL="457200" indent="-457200">
              <a:buFontTx/>
              <a:buChar char="-"/>
            </a:pP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7C8A80-ACC4-4198-850E-55A2DA46445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154711" y="890938"/>
            <a:ext cx="8199088" cy="10424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1068705-3BA4-4349-BE57-58D8639466A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417903" y="1083076"/>
            <a:ext cx="7803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>
                <a:solidFill>
                  <a:schemeClr val="bg1"/>
                </a:solidFill>
              </a:rPr>
              <a:t>Décrire des éléments importants du contexte </a:t>
            </a:r>
            <a:r>
              <a:rPr lang="fr-CA" dirty="0">
                <a:solidFill>
                  <a:schemeClr val="bg1"/>
                </a:solidFill>
              </a:rPr>
              <a:t>: </a:t>
            </a:r>
            <a:r>
              <a:rPr lang="fr-CA" i="1" dirty="0">
                <a:solidFill>
                  <a:schemeClr val="bg1"/>
                </a:solidFill>
              </a:rPr>
              <a:t>Formation en milieu carcéral auprès de détenu admissible à une libération conditionnelle. Thème – consommation et gestion revenus et dépenses</a:t>
            </a:r>
          </a:p>
        </p:txBody>
      </p:sp>
      <p:graphicFrame>
        <p:nvGraphicFramePr>
          <p:cNvPr id="12" name="Tableau 12">
            <a:extLst>
              <a:ext uri="{FF2B5EF4-FFF2-40B4-BE49-F238E27FC236}">
                <a16:creationId xmlns:a16="http://schemas.microsoft.com/office/drawing/2014/main" id="{A1E63080-8C64-4A12-B478-A39CB6CB9DCD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443088244"/>
              </p:ext>
            </p:extLst>
          </p:nvPr>
        </p:nvGraphicFramePr>
        <p:xfrm>
          <a:off x="3131390" y="1968978"/>
          <a:ext cx="8222410" cy="4046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4334">
                  <a:extLst>
                    <a:ext uri="{9D8B030D-6E8A-4147-A177-3AD203B41FA5}">
                      <a16:colId xmlns:a16="http://schemas.microsoft.com/office/drawing/2014/main" val="4226034493"/>
                    </a:ext>
                  </a:extLst>
                </a:gridCol>
                <a:gridCol w="1644334">
                  <a:extLst>
                    <a:ext uri="{9D8B030D-6E8A-4147-A177-3AD203B41FA5}">
                      <a16:colId xmlns:a16="http://schemas.microsoft.com/office/drawing/2014/main" val="2710668646"/>
                    </a:ext>
                  </a:extLst>
                </a:gridCol>
                <a:gridCol w="1644334">
                  <a:extLst>
                    <a:ext uri="{9D8B030D-6E8A-4147-A177-3AD203B41FA5}">
                      <a16:colId xmlns:a16="http://schemas.microsoft.com/office/drawing/2014/main" val="34694545"/>
                    </a:ext>
                  </a:extLst>
                </a:gridCol>
                <a:gridCol w="1714572">
                  <a:extLst>
                    <a:ext uri="{9D8B030D-6E8A-4147-A177-3AD203B41FA5}">
                      <a16:colId xmlns:a16="http://schemas.microsoft.com/office/drawing/2014/main" val="1867264763"/>
                    </a:ext>
                  </a:extLst>
                </a:gridCol>
                <a:gridCol w="1574836">
                  <a:extLst>
                    <a:ext uri="{9D8B030D-6E8A-4147-A177-3AD203B41FA5}">
                      <a16:colId xmlns:a16="http://schemas.microsoft.com/office/drawing/2014/main" val="444612590"/>
                    </a:ext>
                  </a:extLst>
                </a:gridCol>
              </a:tblGrid>
              <a:tr h="32338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Stratégies/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réactions</a:t>
                      </a:r>
                      <a:endParaRPr lang="fr-CA" b="1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CA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Intentions </a:t>
                      </a:r>
                      <a:endParaRPr lang="fr-CA" b="1" dirty="0"/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r-CA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Représentation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CA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Représentation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CA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5774902"/>
                  </a:ext>
                </a:extLst>
              </a:tr>
              <a:tr h="323389">
                <a:tc v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Émotions </a:t>
                      </a:r>
                    </a:p>
                    <a:p>
                      <a:pPr algn="ctr"/>
                      <a:endParaRPr lang="fr-CA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Interprétation</a:t>
                      </a:r>
                    </a:p>
                    <a:p>
                      <a:pPr algn="ctr"/>
                      <a:endParaRPr lang="fr-CA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Croyances</a:t>
                      </a:r>
                    </a:p>
                    <a:p>
                      <a:pPr algn="ctr"/>
                      <a:endParaRPr lang="fr-CA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4037917"/>
                  </a:ext>
                </a:extLst>
              </a:tr>
              <a:tr h="831571">
                <a:tc>
                  <a:txBody>
                    <a:bodyPr/>
                    <a:lstStyle/>
                    <a:p>
                      <a:r>
                        <a:rPr lang="fr-CA" sz="1600" dirty="0"/>
                        <a:t>(paroles, gestes, silences)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600" dirty="0"/>
                        <a:t>(en faisant cela, je voulais…)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600" dirty="0"/>
                        <a:t>(je ressentais…)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600" dirty="0"/>
                        <a:t>(j’interprétais…)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600" dirty="0"/>
                        <a:t>(j’ai fait cela parce que je crois que…)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655923"/>
                  </a:ext>
                </a:extLst>
              </a:tr>
              <a:tr h="1385951">
                <a:tc>
                  <a:txBody>
                    <a:bodyPr/>
                    <a:lstStyle/>
                    <a:p>
                      <a:pPr algn="l"/>
                      <a:r>
                        <a:rPr lang="fr-CA" sz="1200" dirty="0"/>
                        <a:t>S : « Faites-vous une liste d’épicerie fictive… »</a:t>
                      </a:r>
                    </a:p>
                    <a:p>
                      <a:pPr algn="l"/>
                      <a:r>
                        <a:rPr lang="fr-CA" sz="1200" dirty="0"/>
                        <a:t>R : « J’ai déjà fait ça…  » Expression réticences.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A" sz="1200" dirty="0"/>
                        <a:t>- Qu’ils se projettent dans le quotidien hors du milieu carcéral… </a:t>
                      </a:r>
                    </a:p>
                    <a:p>
                      <a:pPr algn="l"/>
                      <a:r>
                        <a:rPr lang="fr-CA" sz="1200" dirty="0"/>
                        <a:t>- Proposer des moyens concrets.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A" sz="1200" dirty="0"/>
                        <a:t>Crainte à d’avoir à gérer des réticences à passer à l’action.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A" sz="1200" dirty="0"/>
                        <a:t>Que cet exercice comme d’autres depuis le début ne les intéressait pas..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A" sz="1200" dirty="0"/>
                        <a:t>Importance de planifier son budget et de se projeter dans des situations concrètes.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6378152"/>
                  </a:ext>
                </a:extLst>
              </a:tr>
              <a:tr h="80008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CA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 : Après plusieurs stratégies, j’abandonne l’exercice.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A" sz="1200" dirty="0"/>
                        <a:t>Ne pas me mettre à dos les détenus.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A" sz="1200" dirty="0"/>
                        <a:t>Peur de perdre le contrôle du groupe.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A" sz="1200" dirty="0"/>
                        <a:t>Que je devais me plier à leur volonté pour ne pas perdre l’image du gars sympathique…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A" sz="1200" dirty="0"/>
                        <a:t>La fuite est parfois préférable à l’affrontement.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8639150"/>
                  </a:ext>
                </a:extLst>
              </a:tr>
            </a:tbl>
          </a:graphicData>
        </a:graphic>
      </p:graphicFrame>
      <p:pic>
        <p:nvPicPr>
          <p:cNvPr id="10" name="Pratique réflexive_déroulement3_mp3">
            <a:hlinkClick r:id="" action="ppaction://media"/>
            <a:extLst>
              <a:ext uri="{FF2B5EF4-FFF2-40B4-BE49-F238E27FC236}">
                <a16:creationId xmlns:a16="http://schemas.microsoft.com/office/drawing/2014/main" id="{53922869-6E52-489F-B01A-6E08F1EEA7B9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DÉROULEMENT (4)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CA" sz="2000" dirty="0" smtClean="0"/>
              <a:t>Quel </a:t>
            </a:r>
            <a:r>
              <a:rPr lang="fr-CA" sz="2000" dirty="0"/>
              <a:t>était le déroulement des activités de formation ?</a:t>
            </a:r>
          </a:p>
          <a:p>
            <a:endParaRPr lang="fr-CA" sz="2400" i="1" dirty="0"/>
          </a:p>
          <a:p>
            <a:endParaRPr lang="fr-CA" sz="800" i="1" dirty="0"/>
          </a:p>
          <a:p>
            <a:endParaRPr lang="fr-FR" sz="1800" i="1" dirty="0" smtClean="0"/>
          </a:p>
          <a:p>
            <a:endParaRPr lang="fr-FR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r-CA" sz="2400" b="1" dirty="0"/>
              <a:t>Activité 3 (analyse en groupe</a:t>
            </a:r>
            <a:r>
              <a:rPr lang="fr-CA" sz="1800" b="1" dirty="0"/>
              <a:t>)</a:t>
            </a:r>
            <a:endParaRPr lang="fr-CA" sz="1800" dirty="0"/>
          </a:p>
          <a:p>
            <a:endParaRPr lang="fr-CA" sz="2400" dirty="0" smtClean="0"/>
          </a:p>
          <a:p>
            <a:r>
              <a:rPr lang="fr-CA" sz="2400" dirty="0" smtClean="0"/>
              <a:t>Co-analyse </a:t>
            </a:r>
            <a:r>
              <a:rPr lang="fr-CA" sz="2400" dirty="0"/>
              <a:t>des incidents critiques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1800" dirty="0"/>
              <a:t>Partage d’un incident critique par un participant volontaire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1800" dirty="0"/>
              <a:t>Demande d’éclaircissement par le groupe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1800" dirty="0"/>
              <a:t>L’identification du modèle d’action dominant</a:t>
            </a:r>
          </a:p>
          <a:p>
            <a:r>
              <a:rPr lang="fr-CA" sz="2400" dirty="0"/>
              <a:t>Pistes pour le changement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1800" dirty="0"/>
              <a:t>Réaction de la personne sur les propositions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1800" dirty="0"/>
              <a:t>Reformulation d’hypothèses pour comprendre le modèle d’action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1800" dirty="0"/>
              <a:t>Pistes d’expérimentation de nouvelles façons d’agir</a:t>
            </a:r>
          </a:p>
          <a:p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sz="16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endParaRPr lang="fr-CA" dirty="0"/>
          </a:p>
          <a:p>
            <a:endParaRPr lang="fr-CA" dirty="0"/>
          </a:p>
          <a:p>
            <a:pPr marL="457200" indent="-457200">
              <a:buFontTx/>
              <a:buChar char="-"/>
            </a:pP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Pratique réflexive_déroulement4_mp3">
            <a:hlinkClick r:id="" action="ppaction://media"/>
            <a:extLst>
              <a:ext uri="{FF2B5EF4-FFF2-40B4-BE49-F238E27FC236}">
                <a16:creationId xmlns:a16="http://schemas.microsoft.com/office/drawing/2014/main" id="{A80FEB6A-BD5A-4FC0-8EB7-BBA5CE2A4A1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76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POINTS IMPORTANTS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fr-CA" sz="2000" dirty="0" smtClean="0"/>
              <a:t>Quels </a:t>
            </a:r>
            <a:r>
              <a:rPr lang="fr-CA" sz="2000" dirty="0"/>
              <a:t>sont les points importants à souligner ?</a:t>
            </a:r>
          </a:p>
          <a:p>
            <a:endParaRPr lang="fr-CA" sz="2400" i="1" dirty="0"/>
          </a:p>
          <a:p>
            <a:endParaRPr lang="fr-CA" sz="1800" i="1" dirty="0"/>
          </a:p>
          <a:p>
            <a:endParaRPr lang="fr-FR" sz="1400" i="1" dirty="0" smtClean="0"/>
          </a:p>
          <a:p>
            <a:endParaRPr lang="fr-FR" sz="1800" i="1" dirty="0"/>
          </a:p>
          <a:p>
            <a:endParaRPr lang="fr-FR" sz="1800" i="1" dirty="0" smtClean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fr-CA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Ne pas hésiter à adapter la démarche à son contexte.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C’est une démarche parmi d’autres pour favoriser la réflexion sur sa pratique :</a:t>
            </a:r>
          </a:p>
          <a:p>
            <a:pPr marL="1143000" lvl="1" indent="-457200"/>
            <a:r>
              <a:rPr lang="fr-CA" dirty="0"/>
              <a:t>Centrée sur l’analyse des modèles d’action </a:t>
            </a:r>
            <a:r>
              <a:rPr lang="fr-CA" dirty="0" smtClean="0"/>
              <a:t> </a:t>
            </a:r>
            <a:endParaRPr lang="fr-CA" dirty="0"/>
          </a:p>
          <a:p>
            <a:pPr marL="1143000" lvl="1" indent="-457200"/>
            <a:r>
              <a:rPr lang="fr-CA" dirty="0"/>
              <a:t>La grille d’analyse est un « plus » </a:t>
            </a:r>
          </a:p>
          <a:p>
            <a:pPr marL="1143000" lvl="1" indent="-457200"/>
            <a:r>
              <a:rPr lang="fr-CA" dirty="0"/>
              <a:t>Il est possible de varier le style de l’analyse (mode plus logique ou plus ludique</a:t>
            </a:r>
            <a:r>
              <a:rPr lang="fr-CA" dirty="0" smtClean="0"/>
              <a:t>)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Le partage d’une situation jugée problématique doit être volontaire. </a:t>
            </a:r>
          </a:p>
          <a:p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  <p:pic>
        <p:nvPicPr>
          <p:cNvPr id="9" name="points important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1124" y="41593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2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CONCLUSION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CA" sz="2000" dirty="0" smtClean="0"/>
              <a:t>Pourquoi </a:t>
            </a:r>
            <a:r>
              <a:rPr lang="fr-CA" sz="2000" dirty="0"/>
              <a:t>recommandez-vous cette stratégie en éducation et formation des adultes ?</a:t>
            </a:r>
          </a:p>
          <a:p>
            <a:endParaRPr lang="fr-CA" sz="1800" i="1" dirty="0"/>
          </a:p>
          <a:p>
            <a:endParaRPr lang="fr-CA" sz="1800" i="1" dirty="0"/>
          </a:p>
          <a:p>
            <a:endParaRPr lang="fr-CA" sz="1050" i="1" dirty="0"/>
          </a:p>
          <a:p>
            <a:endParaRPr lang="fr-FR" sz="1800" i="1" dirty="0" smtClean="0"/>
          </a:p>
          <a:p>
            <a:endParaRPr lang="fr-CA" sz="1800" i="1" dirty="0"/>
          </a:p>
          <a:p>
            <a:endParaRPr lang="fr-CA" sz="18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2900" i="1" dirty="0"/>
          </a:p>
          <a:p>
            <a:r>
              <a:rPr lang="fr-CA" sz="2900" i="1" dirty="0"/>
              <a:t>Cliquez 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019244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CA" dirty="0"/>
              <a:t>L’analyse réflexive de la pratique  permet aux apprenants adultes: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D’élaborer des solutions concrètes à leurs problèmes </a:t>
            </a:r>
            <a:r>
              <a:rPr lang="fr-CA" dirty="0" smtClean="0"/>
              <a:t> 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De s’engager dans une réflexion systématique sur sa théorie personnelle de son agir professionnel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De reconnaître ses </a:t>
            </a:r>
            <a:r>
              <a:rPr lang="fr-CA" i="1" dirty="0"/>
              <a:t>patterns </a:t>
            </a:r>
            <a:r>
              <a:rPr lang="fr-CA" dirty="0"/>
              <a:t>récurrents d’action et </a:t>
            </a:r>
            <a:r>
              <a:rPr lang="fr-CA" dirty="0" smtClean="0"/>
              <a:t>d’interaction 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De mettre à profit les compétences des participants dans une démarche de réflexion </a:t>
            </a:r>
            <a:r>
              <a:rPr lang="fr-CA" dirty="0" smtClean="0"/>
              <a:t>collective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pPr marL="457200" indent="-457200">
              <a:buFontTx/>
              <a:buChar char="-"/>
            </a:pP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" name="audio_PR_recommandations">
            <a:hlinkClick r:id="" action="ppaction://media"/>
            <a:extLst>
              <a:ext uri="{FF2B5EF4-FFF2-40B4-BE49-F238E27FC236}">
                <a16:creationId xmlns:a16="http://schemas.microsoft.com/office/drawing/2014/main" id="{00C0E4AF-10B8-42F7-A05D-8073E61B7C63}"/>
              </a:ext>
            </a:extLst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0000" y="4320000"/>
            <a:ext cx="777853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1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838200" y="888521"/>
            <a:ext cx="2181045" cy="528844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fr-CA" dirty="0"/>
          </a:p>
          <a:p>
            <a:endParaRPr lang="fr-CA" dirty="0"/>
          </a:p>
          <a:p>
            <a:pPr algn="ctr"/>
            <a:r>
              <a:rPr lang="fr-CA" sz="5000" dirty="0"/>
              <a:t>Merci !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3131389" y="888521"/>
            <a:ext cx="8222411" cy="528844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pPr algn="ctr"/>
            <a:endParaRPr lang="fr-CA" b="1" dirty="0">
              <a:solidFill>
                <a:srgbClr val="002060"/>
              </a:solidFill>
            </a:endParaRPr>
          </a:p>
          <a:p>
            <a:pPr algn="ctr"/>
            <a:r>
              <a:rPr lang="fr-CA" sz="6400" b="1" dirty="0">
                <a:solidFill>
                  <a:srgbClr val="002060"/>
                </a:solidFill>
              </a:rPr>
              <a:t>Pour découvrir, enrichir et réutiliser les savoirs </a:t>
            </a:r>
          </a:p>
          <a:p>
            <a:pPr algn="ctr"/>
            <a:r>
              <a:rPr lang="fr-CA" sz="6400" b="1" dirty="0">
                <a:solidFill>
                  <a:srgbClr val="002060"/>
                </a:solidFill>
              </a:rPr>
              <a:t>sur les stratégies de formation et leurs cas d’utilisation</a:t>
            </a:r>
          </a:p>
          <a:p>
            <a:pPr algn="ctr"/>
            <a:r>
              <a:rPr lang="fr-CA" sz="6400" b="1" dirty="0">
                <a:solidFill>
                  <a:srgbClr val="002060"/>
                </a:solidFill>
              </a:rPr>
              <a:t> visitez :</a:t>
            </a:r>
          </a:p>
          <a:p>
            <a:pPr algn="ctr"/>
            <a:r>
              <a:rPr lang="fr-CA" sz="6400" b="1" dirty="0">
                <a:solidFill>
                  <a:srgbClr val="002060"/>
                </a:solidFill>
              </a:rPr>
              <a:t>L’encyclopédie collaborative libre </a:t>
            </a:r>
            <a:r>
              <a:rPr lang="fr-CA" sz="6400" b="1" dirty="0">
                <a:solidFill>
                  <a:srgbClr val="002060"/>
                </a:solidFill>
                <a:hlinkClick r:id="rId7"/>
              </a:rPr>
              <a:t>Wiki-TEDia</a:t>
            </a:r>
            <a:r>
              <a:rPr lang="fr-CA" sz="6400" b="1" dirty="0">
                <a:solidFill>
                  <a:srgbClr val="002060"/>
                </a:solidFill>
              </a:rPr>
              <a:t> </a:t>
            </a:r>
          </a:p>
          <a:p>
            <a:pPr algn="ctr"/>
            <a:endParaRPr lang="fr-CA" sz="3600" b="1" dirty="0">
              <a:solidFill>
                <a:srgbClr val="002060"/>
              </a:solidFill>
            </a:endParaRPr>
          </a:p>
          <a:p>
            <a:pPr algn="ctr"/>
            <a:endParaRPr lang="fr-CA" b="1" dirty="0">
              <a:solidFill>
                <a:srgbClr val="002060"/>
              </a:solidFill>
            </a:endParaRPr>
          </a:p>
          <a:p>
            <a:pPr algn="ctr"/>
            <a:endParaRPr lang="fr-CA" b="1" dirty="0">
              <a:solidFill>
                <a:srgbClr val="002060"/>
              </a:solidFill>
            </a:endParaRPr>
          </a:p>
          <a:p>
            <a:pPr algn="ctr"/>
            <a:endParaRPr lang="fr-CA" b="1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endParaRPr lang="fr-CA" dirty="0"/>
          </a:p>
          <a:p>
            <a:endParaRPr lang="fr-CA" dirty="0"/>
          </a:p>
          <a:p>
            <a:pPr algn="ctr"/>
            <a:endParaRPr lang="fr-CA" sz="6000" b="1" dirty="0"/>
          </a:p>
          <a:p>
            <a:pPr algn="ctr"/>
            <a:endParaRPr lang="fr-CA" sz="6000" b="1" dirty="0" smtClean="0"/>
          </a:p>
          <a:p>
            <a:pPr algn="ctr"/>
            <a:endParaRPr lang="fr-CA" sz="6000" b="1" dirty="0"/>
          </a:p>
          <a:p>
            <a:pPr algn="ctr"/>
            <a:endParaRPr lang="fr-CA" sz="6000" b="1" dirty="0" smtClean="0"/>
          </a:p>
          <a:p>
            <a:pPr algn="ctr"/>
            <a:endParaRPr lang="fr-CA" sz="6000" b="1" dirty="0"/>
          </a:p>
          <a:p>
            <a:pPr algn="just"/>
            <a:r>
              <a:rPr lang="fr-CA" sz="6400" b="1" dirty="0" smtClean="0"/>
              <a:t>Pour </a:t>
            </a:r>
            <a:r>
              <a:rPr lang="fr-CA" sz="6400" b="1" dirty="0"/>
              <a:t>citer ce </a:t>
            </a:r>
            <a:r>
              <a:rPr lang="fr-CA" sz="6400" b="1" dirty="0" smtClean="0"/>
              <a:t>document</a:t>
            </a:r>
            <a:r>
              <a:rPr lang="fr-CA" sz="6400" dirty="0"/>
              <a:t> : Ross, D. (2022). </a:t>
            </a:r>
            <a:r>
              <a:rPr lang="fr-FR" sz="6400" i="1" dirty="0"/>
              <a:t>Un cas d’utilisation de la stratégie </a:t>
            </a:r>
            <a:r>
              <a:rPr lang="fr-FR" sz="6400" i="1" dirty="0" smtClean="0"/>
              <a:t>de l’analyse réflexive de la </a:t>
            </a:r>
            <a:r>
              <a:rPr lang="fr-FR" sz="6400" i="1"/>
              <a:t>pratique </a:t>
            </a:r>
            <a:r>
              <a:rPr lang="fr-FR" sz="6400" i="1" smtClean="0"/>
              <a:t>en </a:t>
            </a:r>
            <a:r>
              <a:rPr lang="fr-FR" sz="6400" i="1" dirty="0"/>
              <a:t>milieu organisationnel. </a:t>
            </a:r>
            <a:r>
              <a:rPr lang="fr-CA" sz="6400" dirty="0"/>
              <a:t>Université TÉLUQ, </a:t>
            </a:r>
            <a:r>
              <a:rPr lang="fr-CA" sz="6400" dirty="0" err="1"/>
              <a:t>fabriqueREL</a:t>
            </a:r>
            <a:r>
              <a:rPr lang="fr-CA" sz="6400" dirty="0"/>
              <a:t>. </a:t>
            </a:r>
            <a:r>
              <a:rPr lang="fr-CA" sz="6400" dirty="0">
                <a:hlinkClick r:id="rId8"/>
              </a:rPr>
              <a:t>Licence CC BY SA</a:t>
            </a:r>
            <a:r>
              <a:rPr lang="fr-CA" sz="6400" dirty="0"/>
              <a:t>. </a:t>
            </a:r>
            <a:endParaRPr lang="fr-CA" sz="6400" dirty="0">
              <a:solidFill>
                <a:srgbClr val="FF0000"/>
              </a:solidFill>
            </a:endParaRPr>
          </a:p>
          <a:p>
            <a:pPr algn="just"/>
            <a:endParaRPr lang="fr-CA" sz="6000" dirty="0"/>
          </a:p>
          <a:p>
            <a:endParaRPr lang="fr-CA" dirty="0"/>
          </a:p>
          <a:p>
            <a:r>
              <a:rPr lang="fr-CA" dirty="0"/>
              <a:t> 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3"/>
            </p:custDataLst>
          </p:nvPr>
        </p:nvSpPr>
        <p:spPr>
          <a:xfrm>
            <a:off x="11102431" y="6261819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Imag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548204" y="3198122"/>
            <a:ext cx="7353300" cy="145732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219" y="4248211"/>
            <a:ext cx="1205285" cy="40723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3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753991"/>
          </a:xfrm>
        </p:spPr>
        <p:txBody>
          <a:bodyPr/>
          <a:lstStyle/>
          <a:p>
            <a:pPr algn="ctr"/>
            <a:r>
              <a:rPr lang="fr-CA" dirty="0"/>
              <a:t>  CRÉDITS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000876" y="1119116"/>
            <a:ext cx="10515600" cy="4888381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fr-CA" sz="2400" dirty="0"/>
              <a:t>Ce document multimédia 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CA" sz="2400" dirty="0"/>
              <a:t>P</a:t>
            </a:r>
            <a:r>
              <a:rPr lang="fr-CA" sz="2400" dirty="0" smtClean="0"/>
              <a:t>résente </a:t>
            </a:r>
            <a:r>
              <a:rPr lang="fr-CA" sz="2400" dirty="0"/>
              <a:t>un exemple d’utilisation d’une stratégie de </a:t>
            </a:r>
            <a:r>
              <a:rPr lang="fr-CA" sz="2400" dirty="0" smtClean="0"/>
              <a:t>l’analyse réflexive de la pratique;</a:t>
            </a:r>
            <a:endParaRPr lang="fr-CA" sz="2400" dirty="0">
              <a:solidFill>
                <a:srgbClr val="FF000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tx1"/>
                </a:solidFill>
              </a:rPr>
              <a:t>V</a:t>
            </a:r>
            <a:r>
              <a:rPr lang="fr-CA" sz="2400" dirty="0" smtClean="0">
                <a:solidFill>
                  <a:schemeClr val="tx1"/>
                </a:solidFill>
              </a:rPr>
              <a:t>ise </a:t>
            </a:r>
            <a:r>
              <a:rPr lang="fr-CA" sz="2400" dirty="0">
                <a:solidFill>
                  <a:schemeClr val="tx1"/>
                </a:solidFill>
              </a:rPr>
              <a:t>à illustrer l’utilisation de cette stratégie auprès des adultes, dans le milieu organisationnel ou académique avec des praticiennes et </a:t>
            </a:r>
            <a:r>
              <a:rPr lang="fr-CA" sz="2400" dirty="0" smtClean="0">
                <a:solidFill>
                  <a:schemeClr val="tx1"/>
                </a:solidFill>
              </a:rPr>
              <a:t>praticiens</a:t>
            </a:r>
            <a:endParaRPr lang="fr-CA" sz="2400" dirty="0">
              <a:solidFill>
                <a:srgbClr val="FF000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CA" sz="2400" dirty="0"/>
              <a:t>C</a:t>
            </a:r>
            <a:r>
              <a:rPr lang="fr-CA" sz="2400" dirty="0" smtClean="0"/>
              <a:t>omplète </a:t>
            </a:r>
            <a:r>
              <a:rPr lang="fr-CA" sz="2400" dirty="0"/>
              <a:t>la description de la </a:t>
            </a:r>
            <a:r>
              <a:rPr lang="fr-CA" sz="2400" dirty="0" smtClean="0"/>
              <a:t>stratégie de </a:t>
            </a:r>
            <a:r>
              <a:rPr lang="fr-CA" sz="2400" dirty="0" smtClean="0">
                <a:hlinkClick r:id="rId5"/>
              </a:rPr>
              <a:t>l’analyse réflexive </a:t>
            </a:r>
            <a:r>
              <a:rPr lang="fr-CA" sz="2400" dirty="0" smtClean="0"/>
              <a:t>de la pratique </a:t>
            </a:r>
            <a:r>
              <a:rPr lang="fr-CA" sz="2400" dirty="0">
                <a:solidFill>
                  <a:schemeClr val="tx1"/>
                </a:solidFill>
              </a:rPr>
              <a:t>figurant dans </a:t>
            </a:r>
            <a:r>
              <a:rPr lang="fr-CA" sz="2400" dirty="0"/>
              <a:t>la </a:t>
            </a:r>
            <a:r>
              <a:rPr lang="fr-CA" sz="2400" dirty="0">
                <a:hlinkClick r:id="rId6"/>
              </a:rPr>
              <a:t>Banque de stratégies de formation </a:t>
            </a:r>
            <a:r>
              <a:rPr lang="fr-CA" sz="2400" dirty="0" smtClean="0">
                <a:hlinkClick r:id="rId6"/>
              </a:rPr>
              <a:t>Wiki-TEDia</a:t>
            </a:r>
            <a:endParaRPr lang="fr-CA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tx1"/>
                </a:solidFill>
              </a:rPr>
              <a:t>A</a:t>
            </a:r>
            <a:r>
              <a:rPr lang="fr-CA" sz="2400" dirty="0" smtClean="0">
                <a:solidFill>
                  <a:schemeClr val="tx1"/>
                </a:solidFill>
              </a:rPr>
              <a:t> </a:t>
            </a:r>
            <a:r>
              <a:rPr lang="fr-CA" sz="2400" dirty="0">
                <a:solidFill>
                  <a:schemeClr val="tx1"/>
                </a:solidFill>
              </a:rPr>
              <a:t>été élaboré à l’aide du </a:t>
            </a:r>
            <a:r>
              <a:rPr lang="fr-CA" sz="2400" dirty="0">
                <a:solidFill>
                  <a:schemeClr val="tx1"/>
                </a:solidFill>
                <a:hlinkClick r:id="rId7"/>
              </a:rPr>
              <a:t>Guide de conception d’un cas d’utilisation d’une stratégie de formation</a:t>
            </a:r>
            <a:r>
              <a:rPr lang="fr-CA" sz="2400" dirty="0">
                <a:solidFill>
                  <a:schemeClr val="tx1"/>
                </a:solidFill>
              </a:rPr>
              <a:t> (</a:t>
            </a:r>
            <a:r>
              <a:rPr lang="fr-CA" sz="2400" dirty="0" err="1">
                <a:solidFill>
                  <a:schemeClr val="tx1"/>
                </a:solidFill>
              </a:rPr>
              <a:t>Pudelko</a:t>
            </a:r>
            <a:r>
              <a:rPr lang="fr-CA" sz="2400" dirty="0">
                <a:solidFill>
                  <a:schemeClr val="tx1"/>
                </a:solidFill>
              </a:rPr>
              <a:t> et Ross, 2022 – CC-BY-SA)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CA" sz="2400" dirty="0"/>
              <a:t>A</a:t>
            </a:r>
            <a:r>
              <a:rPr lang="fr-CA" sz="2400" dirty="0" smtClean="0"/>
              <a:t> </a:t>
            </a:r>
            <a:r>
              <a:rPr lang="fr-CA" sz="2400" dirty="0"/>
              <a:t>été élaboré dans le cadre d</a:t>
            </a:r>
            <a:r>
              <a:rPr lang="fr-CA" sz="2400" dirty="0" smtClean="0"/>
              <a:t>u </a:t>
            </a:r>
            <a:r>
              <a:rPr lang="fr-CA" sz="2400" dirty="0"/>
              <a:t>projet Wiki-TEDia+, grâce au soutien financier de la Fabrique REL</a:t>
            </a:r>
          </a:p>
          <a:p>
            <a:pPr algn="just"/>
            <a:r>
              <a:rPr lang="fr-CA" sz="2400" b="1" dirty="0" smtClean="0"/>
              <a:t>Pour </a:t>
            </a:r>
            <a:r>
              <a:rPr lang="fr-CA" sz="2400" b="1" dirty="0"/>
              <a:t>citer ce document </a:t>
            </a:r>
            <a:r>
              <a:rPr lang="fr-CA" sz="2400" dirty="0"/>
              <a:t>: </a:t>
            </a:r>
          </a:p>
          <a:p>
            <a:pPr algn="just"/>
            <a:r>
              <a:rPr lang="fr-CA" sz="2400" dirty="0"/>
              <a:t>Ross, D. (2022). </a:t>
            </a:r>
            <a:r>
              <a:rPr lang="fr-FR" sz="2400" i="1" dirty="0"/>
              <a:t>Un cas d’utilisation </a:t>
            </a:r>
            <a:r>
              <a:rPr lang="fr-FR" sz="2400" i="1" dirty="0" smtClean="0"/>
              <a:t>de </a:t>
            </a:r>
            <a:r>
              <a:rPr lang="fr-FR" sz="2400" i="1" dirty="0"/>
              <a:t>la stratégie de formation de la pratique réflexive en milieu </a:t>
            </a:r>
            <a:r>
              <a:rPr lang="fr-FR" sz="2400" i="1" dirty="0" smtClean="0"/>
              <a:t>organisationnel. </a:t>
            </a:r>
            <a:r>
              <a:rPr lang="fr-CA" dirty="0"/>
              <a:t>Université TÉLUQ, </a:t>
            </a:r>
            <a:r>
              <a:rPr lang="fr-CA" dirty="0" err="1"/>
              <a:t>fabriqueREL</a:t>
            </a:r>
            <a:r>
              <a:rPr lang="fr-CA" dirty="0"/>
              <a:t>. </a:t>
            </a:r>
            <a:r>
              <a:rPr lang="fr-CA" dirty="0">
                <a:hlinkClick r:id="rId8"/>
              </a:rPr>
              <a:t>Licence CC BY SA</a:t>
            </a:r>
            <a:r>
              <a:rPr lang="fr-CA" dirty="0"/>
              <a:t>. </a:t>
            </a:r>
            <a:endParaRPr lang="fr-CA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pPr marL="1143000" lvl="1" indent="-457200"/>
            <a:endParaRPr lang="fr-CA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>
              <a:solidFill>
                <a:srgbClr val="FF0000"/>
              </a:solidFill>
            </a:endParaRPr>
          </a:p>
          <a:p>
            <a:endParaRPr lang="fr-CA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7C8D7908-A7C7-CC46-9524-C00CE01F6968}" type="slidenum">
              <a:rPr lang="fr-CA" smtClean="0"/>
              <a:t>2</a:t>
            </a:fld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1740E9-CB95-499C-8BD8-6BD31DAE4AD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890469"/>
          </a:xfrm>
        </p:spPr>
        <p:txBody>
          <a:bodyPr>
            <a:noAutofit/>
          </a:bodyPr>
          <a:lstStyle/>
          <a:p>
            <a:pPr algn="ctr"/>
            <a:r>
              <a:rPr lang="fr-CA" sz="4000" dirty="0"/>
              <a:t/>
            </a:r>
            <a:br>
              <a:rPr lang="fr-CA" sz="4000" dirty="0"/>
            </a:br>
            <a:r>
              <a:rPr lang="fr-CA" sz="4000" dirty="0"/>
              <a:t>Composantes du cas d’utilisation </a:t>
            </a:r>
            <a:br>
              <a:rPr lang="fr-CA" sz="4000" dirty="0"/>
            </a:br>
            <a:endParaRPr lang="fr-CA" sz="3600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2FA902-1449-4EDF-B420-851838D01EC9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284169"/>
            <a:ext cx="10515600" cy="470173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fr-CA" dirty="0">
                <a:solidFill>
                  <a:srgbClr val="0070C0"/>
                </a:solidFill>
                <a:hlinkClick r:id="rId5" action="ppaction://hlinksldjump"/>
              </a:rPr>
              <a:t>Présentation personnelle </a:t>
            </a:r>
            <a:endParaRPr lang="fr-CA" dirty="0">
              <a:solidFill>
                <a:srgbClr val="0070C0"/>
              </a:solidFill>
            </a:endParaRPr>
          </a:p>
          <a:p>
            <a:pPr algn="l"/>
            <a:r>
              <a:rPr lang="fr-CA" dirty="0">
                <a:solidFill>
                  <a:srgbClr val="0070C0"/>
                </a:solidFill>
                <a:hlinkClick r:id="rId6" action="ppaction://hlinksldjump"/>
              </a:rPr>
              <a:t>Contexte </a:t>
            </a:r>
            <a:endParaRPr lang="fr-CA" dirty="0">
              <a:solidFill>
                <a:srgbClr val="0070C0"/>
              </a:solidFill>
            </a:endParaRPr>
          </a:p>
          <a:p>
            <a:pPr algn="l"/>
            <a:r>
              <a:rPr lang="fr-CA" dirty="0">
                <a:solidFill>
                  <a:srgbClr val="0070C0"/>
                </a:solidFill>
                <a:hlinkClick r:id="rId7" action="ppaction://hlinksldjump"/>
              </a:rPr>
              <a:t>But de la formation</a:t>
            </a:r>
            <a:endParaRPr lang="fr-CA" dirty="0">
              <a:solidFill>
                <a:srgbClr val="0070C0"/>
              </a:solidFill>
            </a:endParaRPr>
          </a:p>
          <a:p>
            <a:pPr algn="l"/>
            <a:r>
              <a:rPr lang="fr-CA" dirty="0" smtClean="0">
                <a:solidFill>
                  <a:srgbClr val="0070C0"/>
                </a:solidFill>
                <a:hlinkClick r:id="rId8" action="ppaction://hlinksldjump"/>
              </a:rPr>
              <a:t>Public </a:t>
            </a:r>
            <a:r>
              <a:rPr lang="fr-CA" dirty="0">
                <a:solidFill>
                  <a:srgbClr val="0070C0"/>
                </a:solidFill>
                <a:hlinkClick r:id="rId8" action="ppaction://hlinksldjump"/>
              </a:rPr>
              <a:t>cible</a:t>
            </a:r>
            <a:endParaRPr lang="fr-CA" dirty="0">
              <a:solidFill>
                <a:srgbClr val="0070C0"/>
              </a:solidFill>
            </a:endParaRPr>
          </a:p>
          <a:p>
            <a:pPr algn="l"/>
            <a:r>
              <a:rPr lang="fr-CA" dirty="0">
                <a:solidFill>
                  <a:srgbClr val="0070C0"/>
                </a:solidFill>
                <a:hlinkClick r:id="rId9" action="ppaction://hlinksldjump"/>
              </a:rPr>
              <a:t>Problème </a:t>
            </a:r>
            <a:r>
              <a:rPr lang="fr-CA" dirty="0" smtClean="0">
                <a:solidFill>
                  <a:srgbClr val="0070C0"/>
                </a:solidFill>
                <a:hlinkClick r:id="rId9" action="ppaction://hlinksldjump"/>
              </a:rPr>
              <a:t>d’apprentissage</a:t>
            </a:r>
            <a:endParaRPr lang="fr-CA" dirty="0">
              <a:solidFill>
                <a:srgbClr val="0070C0"/>
              </a:solidFill>
            </a:endParaRPr>
          </a:p>
          <a:p>
            <a:pPr algn="l"/>
            <a:r>
              <a:rPr lang="fr-CA" dirty="0">
                <a:solidFill>
                  <a:srgbClr val="0070C0"/>
                </a:solidFill>
                <a:hlinkClick r:id="rId10" action="ppaction://hlinksldjump"/>
              </a:rPr>
              <a:t>Connaissances et objectifs </a:t>
            </a:r>
            <a:endParaRPr lang="fr-CA" dirty="0" smtClean="0">
              <a:solidFill>
                <a:srgbClr val="0070C0"/>
              </a:solidFill>
            </a:endParaRPr>
          </a:p>
          <a:p>
            <a:pPr algn="l"/>
            <a:r>
              <a:rPr lang="fr-CA" dirty="0" smtClean="0">
                <a:solidFill>
                  <a:srgbClr val="0070C0"/>
                </a:solidFill>
                <a:hlinkClick r:id="rId11" action="ppaction://hlinksldjump"/>
              </a:rPr>
              <a:t>Déroulement (</a:t>
            </a:r>
            <a:r>
              <a:rPr lang="fr-CA" dirty="0">
                <a:solidFill>
                  <a:srgbClr val="0070C0"/>
                </a:solidFill>
                <a:hlinkClick r:id="rId11" action="ppaction://hlinksldjump"/>
              </a:rPr>
              <a:t>1) </a:t>
            </a:r>
            <a:endParaRPr lang="fr-CA" dirty="0">
              <a:solidFill>
                <a:srgbClr val="0070C0"/>
              </a:solidFill>
            </a:endParaRPr>
          </a:p>
          <a:p>
            <a:pPr algn="l"/>
            <a:r>
              <a:rPr lang="fr-CA" dirty="0">
                <a:solidFill>
                  <a:srgbClr val="0070C0"/>
                </a:solidFill>
                <a:hlinkClick r:id="rId12" action="ppaction://hlinksldjump"/>
              </a:rPr>
              <a:t>Déroulement </a:t>
            </a:r>
            <a:r>
              <a:rPr lang="fr-CA" dirty="0" smtClean="0">
                <a:solidFill>
                  <a:srgbClr val="0070C0"/>
                </a:solidFill>
                <a:hlinkClick r:id="rId12" action="ppaction://hlinksldjump"/>
              </a:rPr>
              <a:t>(</a:t>
            </a:r>
            <a:r>
              <a:rPr lang="fr-CA" dirty="0">
                <a:solidFill>
                  <a:srgbClr val="0070C0"/>
                </a:solidFill>
                <a:hlinkClick r:id="rId12" action="ppaction://hlinksldjump"/>
              </a:rPr>
              <a:t>2)</a:t>
            </a:r>
            <a:endParaRPr lang="fr-CA" dirty="0">
              <a:solidFill>
                <a:srgbClr val="0070C0"/>
              </a:solidFill>
            </a:endParaRPr>
          </a:p>
          <a:p>
            <a:pPr algn="l"/>
            <a:r>
              <a:rPr lang="fr-CA" dirty="0">
                <a:solidFill>
                  <a:srgbClr val="0070C0"/>
                </a:solidFill>
                <a:hlinkClick r:id="rId13" action="ppaction://hlinksldjump"/>
              </a:rPr>
              <a:t>Déroulement </a:t>
            </a:r>
            <a:r>
              <a:rPr lang="fr-CA" dirty="0" smtClean="0">
                <a:solidFill>
                  <a:srgbClr val="0070C0"/>
                </a:solidFill>
                <a:hlinkClick r:id="rId13" action="ppaction://hlinksldjump"/>
              </a:rPr>
              <a:t>(</a:t>
            </a:r>
            <a:r>
              <a:rPr lang="fr-CA" dirty="0">
                <a:solidFill>
                  <a:srgbClr val="0070C0"/>
                </a:solidFill>
                <a:hlinkClick r:id="rId13" action="ppaction://hlinksldjump"/>
              </a:rPr>
              <a:t>3)</a:t>
            </a:r>
            <a:endParaRPr lang="fr-CA" dirty="0">
              <a:solidFill>
                <a:srgbClr val="0070C0"/>
              </a:solidFill>
            </a:endParaRPr>
          </a:p>
          <a:p>
            <a:pPr algn="l"/>
            <a:r>
              <a:rPr lang="fr-CA" dirty="0">
                <a:solidFill>
                  <a:srgbClr val="0070C0"/>
                </a:solidFill>
                <a:hlinkClick r:id="rId14" action="ppaction://hlinksldjump"/>
              </a:rPr>
              <a:t>Déroulement </a:t>
            </a:r>
            <a:r>
              <a:rPr lang="fr-CA" dirty="0" smtClean="0">
                <a:solidFill>
                  <a:srgbClr val="0070C0"/>
                </a:solidFill>
                <a:hlinkClick r:id="rId14" action="ppaction://hlinksldjump"/>
              </a:rPr>
              <a:t>(</a:t>
            </a:r>
            <a:r>
              <a:rPr lang="fr-CA" dirty="0">
                <a:solidFill>
                  <a:srgbClr val="0070C0"/>
                </a:solidFill>
                <a:hlinkClick r:id="rId14" action="ppaction://hlinksldjump"/>
              </a:rPr>
              <a:t>4)</a:t>
            </a:r>
            <a:endParaRPr lang="fr-CA" dirty="0">
              <a:solidFill>
                <a:srgbClr val="0070C0"/>
              </a:solidFill>
            </a:endParaRPr>
          </a:p>
          <a:p>
            <a:pPr algn="l"/>
            <a:r>
              <a:rPr lang="fr-CA" dirty="0">
                <a:solidFill>
                  <a:srgbClr val="0070C0"/>
                </a:solidFill>
                <a:hlinkClick r:id="rId15" action="ppaction://hlinksldjump"/>
              </a:rPr>
              <a:t>Points importants</a:t>
            </a:r>
            <a:endParaRPr lang="fr-CA" dirty="0">
              <a:solidFill>
                <a:srgbClr val="0070C0"/>
              </a:solidFill>
            </a:endParaRPr>
          </a:p>
          <a:p>
            <a:pPr algn="l"/>
            <a:r>
              <a:rPr lang="fr-CA" dirty="0">
                <a:solidFill>
                  <a:srgbClr val="0070C0"/>
                </a:solidFill>
                <a:hlinkClick r:id="rId16" action="ppaction://hlinksldjump"/>
              </a:rPr>
              <a:t>Conclusion </a:t>
            </a:r>
            <a:endParaRPr lang="fr-CA" dirty="0">
              <a:solidFill>
                <a:srgbClr val="0070C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E5E3546-CC13-4814-ADC4-A73FAB81C795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3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7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PRÉSENTATION PERSONNELLE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CA" sz="2000" dirty="0" smtClean="0"/>
              <a:t>Je </a:t>
            </a:r>
            <a:r>
              <a:rPr lang="fr-CA" sz="2000" dirty="0"/>
              <a:t>me présente…</a:t>
            </a:r>
          </a:p>
          <a:p>
            <a:endParaRPr lang="fr-CA" sz="2400" i="1" dirty="0"/>
          </a:p>
          <a:p>
            <a:endParaRPr lang="fr-CA" sz="1800" i="1" dirty="0"/>
          </a:p>
          <a:p>
            <a:endParaRPr lang="fr-FR" sz="1800" i="1" dirty="0" smtClean="0"/>
          </a:p>
          <a:p>
            <a:endParaRPr lang="fr-CA" sz="1800" i="1" dirty="0"/>
          </a:p>
          <a:p>
            <a:endParaRPr lang="fr-CA" sz="2000" i="1" dirty="0"/>
          </a:p>
          <a:p>
            <a:endParaRPr lang="fr-CA" sz="500" i="1" dirty="0"/>
          </a:p>
          <a:p>
            <a:endParaRPr lang="fr-FR" sz="2000" i="1" dirty="0" smtClean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r>
              <a:rPr lang="fr-CA" sz="2000" i="1" dirty="0"/>
              <a:t>Cliquez sur l’icône pour entendre le commentaire</a:t>
            </a:r>
            <a:endParaRPr lang="fr-CA" sz="12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endParaRPr lang="fr-CA" dirty="0">
              <a:solidFill>
                <a:srgbClr val="FF0000"/>
              </a:solidFill>
            </a:endParaRPr>
          </a:p>
          <a:p>
            <a:pPr algn="ctr" rtl="0">
              <a:spcBef>
                <a:spcPts val="1000"/>
              </a:spcBef>
              <a:spcAft>
                <a:spcPts val="0"/>
              </a:spcAft>
            </a:pPr>
            <a:r>
              <a:rPr lang="fr-CA" sz="18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Denis Ross : formateur, conseiller, tuteur</a:t>
            </a:r>
            <a:endParaRPr lang="fr-CA" dirty="0">
              <a:effectLst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r-CA" sz="1800" dirty="0">
                <a:solidFill>
                  <a:srgbClr val="000000"/>
                </a:solidFill>
                <a:latin typeface="Calibri" panose="020F0502020204030204" pitchFamily="34" charset="0"/>
              </a:rPr>
              <a:t>Tuteur à l’Université Téluq en éducation des </a:t>
            </a:r>
            <a:r>
              <a:rPr lang="fr-CA" sz="1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adultes</a:t>
            </a:r>
            <a:endParaRPr lang="fr-CA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r-CA" sz="1800" dirty="0">
                <a:solidFill>
                  <a:srgbClr val="000000"/>
                </a:solidFill>
                <a:latin typeface="Calibri" panose="020F0502020204030204" pitchFamily="34" charset="0"/>
              </a:rPr>
              <a:t>Consultant en formation des </a:t>
            </a:r>
            <a:r>
              <a:rPr lang="fr-CA" sz="1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adultes</a:t>
            </a:r>
            <a:endParaRPr lang="fr-CA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r-CA" sz="1800" dirty="0">
                <a:solidFill>
                  <a:srgbClr val="000000"/>
                </a:solidFill>
                <a:latin typeface="Calibri" panose="020F0502020204030204" pitchFamily="34" charset="0"/>
              </a:rPr>
              <a:t>Co-auteur </a:t>
            </a:r>
            <a:r>
              <a:rPr lang="fr-CA" sz="1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du livre  </a:t>
            </a:r>
            <a:r>
              <a:rPr lang="fr-CA" sz="1800" i="1" dirty="0">
                <a:solidFill>
                  <a:srgbClr val="000000"/>
                </a:solidFill>
                <a:latin typeface="Calibri" panose="020F0502020204030204" pitchFamily="34" charset="0"/>
                <a:hlinkClick r:id="rId9"/>
              </a:rPr>
              <a:t>Apprendre de son </a:t>
            </a:r>
            <a:r>
              <a:rPr lang="fr-CA" sz="1800" i="1" dirty="0" smtClean="0">
                <a:solidFill>
                  <a:srgbClr val="000000"/>
                </a:solidFill>
                <a:latin typeface="Calibri" panose="020F0502020204030204" pitchFamily="34" charset="0"/>
                <a:hlinkClick r:id="rId9"/>
              </a:rPr>
              <a:t>expérience</a:t>
            </a:r>
            <a:r>
              <a:rPr lang="fr-CA" sz="18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*</a:t>
            </a:r>
            <a:endParaRPr lang="fr-CA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A" sz="1800" dirty="0">
                <a:solidFill>
                  <a:srgbClr val="000000"/>
                </a:solidFill>
                <a:latin typeface="Calibri" panose="020F0502020204030204" pitchFamily="34" charset="0"/>
              </a:rPr>
              <a:t>Implication dans différentes démarches d’accompagnement (tutorat, mentorat, codéveloppement</a:t>
            </a:r>
            <a:r>
              <a:rPr lang="fr-CA" sz="1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fr-CA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1000"/>
              </a:spcBef>
              <a:spcAft>
                <a:spcPts val="0"/>
              </a:spcAft>
            </a:pPr>
            <a:r>
              <a:rPr lang="fr-CA" dirty="0"/>
              <a:t/>
            </a:r>
            <a:br>
              <a:rPr lang="fr-CA" dirty="0"/>
            </a:b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Intérêts en formation des adultes :</a:t>
            </a:r>
            <a:endParaRPr lang="fr-CA" dirty="0">
              <a:effectLst/>
            </a:endParaRPr>
          </a:p>
          <a:p>
            <a:pPr marL="285750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la pratique réflexive</a:t>
            </a:r>
            <a:r>
              <a:rPr lang="fr-CA" sz="18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;</a:t>
            </a:r>
            <a:endParaRPr lang="fr-CA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les communautés de </a:t>
            </a:r>
            <a:r>
              <a:rPr lang="fr-CA" sz="18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pratique</a:t>
            </a:r>
            <a:endParaRPr lang="fr-CA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l’ingénierie </a:t>
            </a:r>
            <a:r>
              <a:rPr lang="fr-CA" sz="18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pédagogique</a:t>
            </a:r>
            <a:endParaRPr lang="fr-CA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les théories en éducation/formation des </a:t>
            </a:r>
            <a:r>
              <a:rPr lang="fr-CA" sz="18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adultes</a:t>
            </a:r>
            <a:endParaRPr lang="fr-CA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</a:pPr>
            <a:endParaRPr lang="fr-CA" sz="1800" b="0" i="0" u="none" strike="noStrike" dirty="0" smtClean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fontAlgn="base"/>
            <a:r>
              <a:rPr lang="fr-CA" sz="1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* </a:t>
            </a:r>
            <a:r>
              <a:rPr lang="fr-CA" sz="1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Bourassa</a:t>
            </a:r>
            <a:r>
              <a:rPr lang="fr-CA" sz="1200" dirty="0">
                <a:solidFill>
                  <a:srgbClr val="000000"/>
                </a:solidFill>
                <a:latin typeface="Calibri" panose="020F0502020204030204" pitchFamily="34" charset="0"/>
              </a:rPr>
              <a:t>, B., Serre, F. et Ross, D. (1999). </a:t>
            </a:r>
            <a:r>
              <a:rPr lang="fr-CA" sz="1200" i="1" dirty="0">
                <a:solidFill>
                  <a:srgbClr val="000000"/>
                </a:solidFill>
                <a:latin typeface="Calibri" panose="020F0502020204030204" pitchFamily="34" charset="0"/>
              </a:rPr>
              <a:t>Apprendre de son expérience. </a:t>
            </a:r>
            <a:r>
              <a:rPr lang="fr-CA" sz="1200" dirty="0">
                <a:solidFill>
                  <a:srgbClr val="000000"/>
                </a:solidFill>
                <a:latin typeface="Calibri" panose="020F0502020204030204" pitchFamily="34" charset="0"/>
              </a:rPr>
              <a:t>Sainte-Foy, Québec : Presses de l’Université du Québec.</a:t>
            </a:r>
            <a:endParaRPr lang="fr-CA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CA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92CAC8E-DD45-4C9D-A960-7E619EB2360A}"/>
              </a:ext>
            </a:extLst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51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42"/>
    </mc:Choice>
    <mc:Fallback xmlns="">
      <p:transition spd="slow" advTm="52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9" objId="4"/>
        <p14:stopEvt time="6913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CONTEXTE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CA" sz="2000" dirty="0" smtClean="0"/>
              <a:t>Dans </a:t>
            </a:r>
            <a:r>
              <a:rPr lang="fr-CA" sz="2000" dirty="0"/>
              <a:t>quel contexte a été mise en place la stratégie de la pratique réflexive?</a:t>
            </a:r>
          </a:p>
          <a:p>
            <a:endParaRPr lang="fr-CA" sz="24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FR" sz="2000" i="1" dirty="0" smtClean="0"/>
          </a:p>
          <a:p>
            <a:endParaRPr lang="fr-FR" sz="2000" i="1" dirty="0"/>
          </a:p>
          <a:p>
            <a:endParaRPr lang="fr-FR" sz="2000" i="1" dirty="0" smtClean="0"/>
          </a:p>
          <a:p>
            <a:endParaRPr lang="fr-CA" sz="20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endParaRPr lang="fr-CA" dirty="0">
              <a:solidFill>
                <a:srgbClr val="FF0000"/>
              </a:solidFill>
            </a:endParaRPr>
          </a:p>
          <a:p>
            <a:r>
              <a:rPr lang="fr-CA" dirty="0" smtClean="0"/>
              <a:t>Ateliers </a:t>
            </a:r>
            <a:r>
              <a:rPr lang="fr-CA" dirty="0"/>
              <a:t>de perfectionnement </a:t>
            </a:r>
            <a:r>
              <a:rPr lang="fr-CA" dirty="0" smtClean="0"/>
              <a:t>professionnel</a:t>
            </a:r>
          </a:p>
          <a:p>
            <a:pPr marL="1143000" lvl="1" indent="-457200"/>
            <a:r>
              <a:rPr lang="fr-CA" dirty="0" smtClean="0"/>
              <a:t>Petits et moyens groupes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Démarche d’autoréflexion guidée </a:t>
            </a:r>
            <a:endParaRPr lang="fr-CA" dirty="0" smtClean="0"/>
          </a:p>
          <a:p>
            <a:pPr marL="1143000" lvl="1" indent="-457200"/>
            <a:r>
              <a:rPr lang="fr-CA" dirty="0"/>
              <a:t>S</a:t>
            </a:r>
            <a:r>
              <a:rPr lang="fr-CA" dirty="0" smtClean="0"/>
              <a:t>ur </a:t>
            </a:r>
            <a:r>
              <a:rPr lang="fr-CA" dirty="0"/>
              <a:t>ma </a:t>
            </a:r>
            <a:r>
              <a:rPr lang="fr-CA" dirty="0" smtClean="0"/>
              <a:t>propre pratique</a:t>
            </a:r>
          </a:p>
          <a:p>
            <a:r>
              <a:rPr lang="fr-CA" dirty="0" smtClean="0"/>
              <a:t>Une stratégie inscrite dans le cadre théorique de la science-action et de la praxéologie, dont le but est d’analyser la pratique professionnelle</a:t>
            </a:r>
            <a:endParaRPr lang="fr-CA" dirty="0"/>
          </a:p>
          <a:p>
            <a:pPr lvl="1"/>
            <a:r>
              <a:rPr lang="fr-CA" dirty="0" smtClean="0"/>
              <a:t>Grille </a:t>
            </a:r>
            <a:r>
              <a:rPr lang="fr-CA" dirty="0"/>
              <a:t>d’analyse de pratique </a:t>
            </a:r>
            <a:endParaRPr lang="fr-CA" dirty="0" smtClean="0"/>
          </a:p>
          <a:p>
            <a:pPr lvl="1"/>
            <a:r>
              <a:rPr lang="fr-CA" dirty="0" smtClean="0"/>
              <a:t>Méthode </a:t>
            </a:r>
            <a:r>
              <a:rPr lang="fr-CA" dirty="0"/>
              <a:t>de </a:t>
            </a:r>
            <a:r>
              <a:rPr lang="fr-CA" dirty="0" smtClean="0"/>
              <a:t>l’analyse </a:t>
            </a:r>
            <a:r>
              <a:rPr lang="fr-CA" dirty="0"/>
              <a:t>réflexive décrite </a:t>
            </a:r>
            <a:r>
              <a:rPr lang="fr-CA" dirty="0" smtClean="0"/>
              <a:t>dans le livre </a:t>
            </a:r>
            <a:r>
              <a:rPr lang="fr-CA" i="1" dirty="0"/>
              <a:t>Apprendre de son </a:t>
            </a:r>
            <a:r>
              <a:rPr lang="fr-CA" i="1" dirty="0" smtClean="0"/>
              <a:t>expérience *</a:t>
            </a:r>
            <a:endParaRPr lang="fr-CA" sz="20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lvl="1" indent="0">
              <a:buNone/>
            </a:pPr>
            <a:endParaRPr lang="fr-CA" sz="20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lvl="1" indent="85725">
              <a:buNone/>
            </a:pPr>
            <a:r>
              <a:rPr lang="fr-CA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* </a:t>
            </a:r>
            <a:r>
              <a:rPr lang="fr-CA" sz="1400" dirty="0">
                <a:solidFill>
                  <a:srgbClr val="000000"/>
                </a:solidFill>
                <a:latin typeface="Calibri" panose="020F0502020204030204" pitchFamily="34" charset="0"/>
              </a:rPr>
              <a:t>Bourassa, B., Serre, F. et Ross, D. (1999). </a:t>
            </a:r>
            <a:r>
              <a:rPr lang="fr-CA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Apprendre de son expérience. </a:t>
            </a:r>
            <a:r>
              <a:rPr lang="fr-CA" sz="1400" dirty="0">
                <a:solidFill>
                  <a:srgbClr val="000000"/>
                </a:solidFill>
                <a:latin typeface="Calibri" panose="020F0502020204030204" pitchFamily="34" charset="0"/>
              </a:rPr>
              <a:t>Sainte-Foy, Québec : Presses de l’Université du Québec.</a:t>
            </a:r>
            <a:endParaRPr lang="fr-CA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/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" name="audio_PR_contexte">
            <a:hlinkClick r:id="" action="ppaction://media"/>
            <a:extLst>
              <a:ext uri="{FF2B5EF4-FFF2-40B4-BE49-F238E27FC236}">
                <a16:creationId xmlns:a16="http://schemas.microsoft.com/office/drawing/2014/main" id="{5EEE9697-4D40-4C88-BC8D-E6138588AF13}"/>
              </a:ext>
            </a:extLst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0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BUT DE LA FORMATION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CA" sz="2000" dirty="0" smtClean="0"/>
              <a:t>Quel </a:t>
            </a:r>
            <a:r>
              <a:rPr lang="fr-CA" sz="2000" dirty="0"/>
              <a:t>était le but de la formation ?</a:t>
            </a:r>
          </a:p>
          <a:p>
            <a:endParaRPr lang="fr-CA" sz="24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FR" sz="2000" i="1" dirty="0" smtClean="0"/>
          </a:p>
          <a:p>
            <a:endParaRPr lang="fr-FR" sz="2000" i="1" dirty="0"/>
          </a:p>
          <a:p>
            <a:endParaRPr lang="fr-CA" sz="1800" i="1" dirty="0"/>
          </a:p>
          <a:p>
            <a:endParaRPr lang="fr-CA" sz="20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fr-CA" dirty="0">
              <a:solidFill>
                <a:srgbClr val="FF0000"/>
              </a:solidFill>
            </a:endParaRPr>
          </a:p>
          <a:p>
            <a:r>
              <a:rPr lang="fr-CA" dirty="0" smtClean="0">
                <a:solidFill>
                  <a:schemeClr val="tx2"/>
                </a:solidFill>
              </a:rPr>
              <a:t>Deux buts principaux </a:t>
            </a:r>
            <a:endParaRPr lang="fr-CA" dirty="0">
              <a:solidFill>
                <a:schemeClr val="tx2"/>
              </a:solidFill>
            </a:endParaRPr>
          </a:p>
          <a:p>
            <a:pPr marL="514350" indent="-514350">
              <a:buAutoNum type="arabicParenR"/>
            </a:pPr>
            <a:r>
              <a:rPr lang="fr-CA" dirty="0" smtClean="0">
                <a:solidFill>
                  <a:schemeClr val="tx2"/>
                </a:solidFill>
              </a:rPr>
              <a:t>Initier les personnes à l’analyse réflexive de la pratique </a:t>
            </a:r>
          </a:p>
          <a:p>
            <a:pPr marL="1200150" lvl="1" indent="-514350"/>
            <a:r>
              <a:rPr lang="fr-CA" dirty="0">
                <a:solidFill>
                  <a:schemeClr val="tx2"/>
                </a:solidFill>
              </a:rPr>
              <a:t>B</a:t>
            </a:r>
            <a:r>
              <a:rPr lang="fr-CA" dirty="0" smtClean="0">
                <a:solidFill>
                  <a:schemeClr val="tx2"/>
                </a:solidFill>
              </a:rPr>
              <a:t>asée </a:t>
            </a:r>
            <a:r>
              <a:rPr lang="fr-CA" dirty="0">
                <a:solidFill>
                  <a:schemeClr val="tx2"/>
                </a:solidFill>
              </a:rPr>
              <a:t>sur l’exploration de ses «modèles d’action</a:t>
            </a:r>
            <a:r>
              <a:rPr lang="fr-CA" dirty="0" smtClean="0">
                <a:solidFill>
                  <a:schemeClr val="tx2"/>
                </a:solidFill>
              </a:rPr>
              <a:t>» </a:t>
            </a:r>
            <a:endParaRPr lang="fr-CA" dirty="0">
              <a:solidFill>
                <a:schemeClr val="tx2"/>
              </a:solidFill>
            </a:endParaRPr>
          </a:p>
          <a:p>
            <a:endParaRPr lang="fr-CA" dirty="0" smtClean="0">
              <a:solidFill>
                <a:schemeClr val="tx2"/>
              </a:solidFill>
            </a:endParaRPr>
          </a:p>
          <a:p>
            <a:r>
              <a:rPr lang="fr-CA" dirty="0" smtClean="0">
                <a:solidFill>
                  <a:schemeClr val="tx2"/>
                </a:solidFill>
              </a:rPr>
              <a:t>2) Aider les personnes à améliorer leur </a:t>
            </a:r>
            <a:r>
              <a:rPr lang="fr-CA" dirty="0">
                <a:solidFill>
                  <a:schemeClr val="tx2"/>
                </a:solidFill>
              </a:rPr>
              <a:t>efficacité </a:t>
            </a:r>
            <a:r>
              <a:rPr lang="fr-CA" dirty="0" smtClean="0">
                <a:solidFill>
                  <a:schemeClr val="tx2"/>
                </a:solidFill>
              </a:rPr>
              <a:t>professionnelle</a:t>
            </a:r>
          </a:p>
          <a:p>
            <a:pPr marL="1143000" lvl="1" indent="-457200"/>
            <a:r>
              <a:rPr lang="fr-CA" dirty="0" smtClean="0">
                <a:solidFill>
                  <a:schemeClr val="tx2"/>
                </a:solidFill>
              </a:rPr>
              <a:t>Surtout dans </a:t>
            </a:r>
            <a:r>
              <a:rPr lang="fr-CA" dirty="0" err="1" smtClean="0">
                <a:solidFill>
                  <a:schemeClr val="tx2"/>
                </a:solidFill>
              </a:rPr>
              <a:t>leursinteractions</a:t>
            </a:r>
            <a:r>
              <a:rPr lang="fr-CA" dirty="0" smtClean="0">
                <a:solidFill>
                  <a:schemeClr val="tx2"/>
                </a:solidFill>
              </a:rPr>
              <a:t> sociales</a:t>
            </a:r>
            <a:r>
              <a:rPr lang="fr-CA" dirty="0">
                <a:solidFill>
                  <a:schemeClr val="tx2"/>
                </a:solidFill>
              </a:rPr>
              <a:t> </a:t>
            </a:r>
            <a:r>
              <a:rPr lang="fr-CA" dirty="0" smtClean="0">
                <a:solidFill>
                  <a:schemeClr val="tx2"/>
                </a:solidFill>
              </a:rPr>
              <a:t>en milieu de travail</a:t>
            </a:r>
            <a:endParaRPr lang="fr-CA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pPr marL="457200" indent="-457200">
              <a:buFontTx/>
              <a:buChar char="-"/>
            </a:pP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" name="audio_PR_BUT">
            <a:hlinkClick r:id="" action="ppaction://media"/>
            <a:extLst>
              <a:ext uri="{FF2B5EF4-FFF2-40B4-BE49-F238E27FC236}">
                <a16:creationId xmlns:a16="http://schemas.microsoft.com/office/drawing/2014/main" id="{460E7BAE-41B7-4F24-9281-F4AF96FD42C7}"/>
              </a:ext>
            </a:extLst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8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CARACTÉRISTIQUES DU PUBLIC CIBLE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r>
              <a:rPr lang="fr-CA" sz="2200" dirty="0" smtClean="0"/>
              <a:t>Qui </a:t>
            </a:r>
            <a:r>
              <a:rPr lang="fr-CA" sz="2200" dirty="0"/>
              <a:t>étaient les apprenants et apprenantes ?</a:t>
            </a:r>
          </a:p>
          <a:p>
            <a:endParaRPr lang="fr-CA" sz="24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FR" sz="1800" i="1" dirty="0" smtClean="0"/>
          </a:p>
          <a:p>
            <a:endParaRPr lang="fr-FR" sz="1800" i="1" dirty="0"/>
          </a:p>
          <a:p>
            <a:endParaRPr lang="fr-FR" sz="1800" i="1" dirty="0" smtClean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2200" i="1" dirty="0" smtClean="0"/>
          </a:p>
          <a:p>
            <a:endParaRPr lang="fr-CA" sz="2200" i="1" dirty="0"/>
          </a:p>
          <a:p>
            <a:r>
              <a:rPr lang="fr-CA" sz="2200" i="1" dirty="0" smtClean="0"/>
              <a:t>Cliquez </a:t>
            </a:r>
            <a:r>
              <a:rPr lang="fr-CA" sz="2200" i="1" dirty="0"/>
              <a:t>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endParaRPr lang="fr-CA" dirty="0">
              <a:solidFill>
                <a:srgbClr val="FF0000"/>
              </a:solidFill>
            </a:endParaRPr>
          </a:p>
          <a:p>
            <a:r>
              <a:rPr lang="fr-CA" dirty="0"/>
              <a:t>En général, toute personne dont le travail requiert des interactions sociales, par exemple 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Formateur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Intervenant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Gestionnaire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Employés en ressources humaines</a:t>
            </a:r>
          </a:p>
          <a:p>
            <a:endParaRPr lang="fr-CA" dirty="0"/>
          </a:p>
          <a:p>
            <a:r>
              <a:rPr lang="fr-CA" dirty="0"/>
              <a:t>Dans ma pratique de formation, j’ai utilisé l’analyse réflexive de la pratique avec 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CA" dirty="0"/>
              <a:t>Des gestionnaires des services à la clientèle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CA" dirty="0"/>
              <a:t>Des participants aux programmes de formation en employabilité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CA" dirty="0"/>
              <a:t>Des formateurs intervenants en milieu carcéral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" name="audio_PR_public cible">
            <a:hlinkClick r:id="" action="ppaction://media"/>
            <a:extLst>
              <a:ext uri="{FF2B5EF4-FFF2-40B4-BE49-F238E27FC236}">
                <a16:creationId xmlns:a16="http://schemas.microsoft.com/office/drawing/2014/main" id="{E97275A7-2B41-4064-AB34-6361DCC26CA5}"/>
              </a:ext>
            </a:extLst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0000" y="4432143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PROBLÈME D’APPRENTISSAGE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fr-CA" sz="2200" dirty="0" smtClean="0"/>
              <a:t>Quel </a:t>
            </a:r>
            <a:r>
              <a:rPr lang="fr-CA" sz="2200" dirty="0"/>
              <a:t>était le problème d’apprentissage ?</a:t>
            </a:r>
          </a:p>
          <a:p>
            <a:endParaRPr lang="fr-CA" sz="24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FR" sz="1800" i="1" dirty="0" smtClean="0"/>
          </a:p>
          <a:p>
            <a:endParaRPr lang="fr-FR" sz="1800" i="1" dirty="0"/>
          </a:p>
          <a:p>
            <a:endParaRPr lang="fr-FR" sz="1800" i="1" dirty="0" smtClean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r>
              <a:rPr lang="fr-CA" sz="2200" i="1" dirty="0"/>
              <a:t>Cliquez 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endParaRPr lang="fr-CA" dirty="0" smtClean="0">
              <a:solidFill>
                <a:srgbClr val="FF0000"/>
              </a:solidFill>
            </a:endParaRPr>
          </a:p>
          <a:p>
            <a:r>
              <a:rPr lang="fr-CA" dirty="0"/>
              <a:t>Lacunes ou problèmes dans les interactions sociales identifiées par les personnes dans leur pratique professionnelle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Écart entre la situation désirée et la situation vécue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Perception d’inefficacité </a:t>
            </a:r>
          </a:p>
          <a:p>
            <a:r>
              <a:rPr lang="fr-CA" dirty="0"/>
              <a:t>Besoin d’élaborer des savoirs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Utiles à la pratique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Solutions concrètes aux problèmes rencontrés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Différents des savoirs théoriques transmis par l’enseignement formel</a:t>
            </a:r>
          </a:p>
          <a:p>
            <a:endParaRPr lang="fr-CA" dirty="0">
              <a:solidFill>
                <a:srgbClr val="FF0000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" name="audio_PR_problème">
            <a:hlinkClick r:id="" action="ppaction://media"/>
            <a:extLst>
              <a:ext uri="{FF2B5EF4-FFF2-40B4-BE49-F238E27FC236}">
                <a16:creationId xmlns:a16="http://schemas.microsoft.com/office/drawing/2014/main" id="{ABE3C267-F7D8-497D-AAA6-BFB4572ECBEF}"/>
              </a:ext>
            </a:extLst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8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CONNAISSANCES ET OBJECTIFS D’APPRENTISSAGE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fr-CA" sz="2000" dirty="0" smtClean="0"/>
              <a:t>Quelles </a:t>
            </a:r>
            <a:r>
              <a:rPr lang="fr-CA" sz="2000" dirty="0"/>
              <a:t>étaient les connaissances et les objectifs d’apprentissage visés ?</a:t>
            </a:r>
          </a:p>
          <a:p>
            <a:endParaRPr lang="fr-CA" sz="1800" i="1" dirty="0"/>
          </a:p>
          <a:p>
            <a:endParaRPr lang="fr-CA" sz="1800" i="1" dirty="0"/>
          </a:p>
          <a:p>
            <a:endParaRPr lang="fr-FR" sz="1800" i="1" dirty="0" smtClean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2000" i="1" dirty="0" smtClean="0"/>
          </a:p>
          <a:p>
            <a:r>
              <a:rPr lang="fr-CA" sz="2000" i="1" dirty="0" smtClean="0"/>
              <a:t>Cliquez </a:t>
            </a:r>
            <a:r>
              <a:rPr lang="fr-CA" sz="2000" i="1" dirty="0"/>
              <a:t>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fr-CA" dirty="0">
              <a:solidFill>
                <a:srgbClr val="FF0000"/>
              </a:solidFill>
            </a:endParaRPr>
          </a:p>
          <a:p>
            <a:r>
              <a:rPr lang="fr-CA" u="sng" dirty="0"/>
              <a:t>Connaissances et compétences visées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Compétences interpersonnelles (savoir-agir interpersonnel en situation)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Connaissances métacognitives (réflexion sur soi)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Connaissances conceptuelles et procédurales imbriquées dans les « modèles d’action »</a:t>
            </a:r>
          </a:p>
          <a:p>
            <a:r>
              <a:rPr lang="fr-CA" u="sng" dirty="0"/>
              <a:t>Objectifs d’apprentissage visés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Prendre conscience de ses « modèles d’action »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Recadrer certaines représentations des interactions sociales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" name="audio_PR_connaissances">
            <a:hlinkClick r:id="" action="ppaction://media"/>
            <a:extLst>
              <a:ext uri="{FF2B5EF4-FFF2-40B4-BE49-F238E27FC236}">
                <a16:creationId xmlns:a16="http://schemas.microsoft.com/office/drawing/2014/main" id="{297899A8-BCA7-4783-8A5A-E5A46FB47183}"/>
              </a:ext>
            </a:extLst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8722" y="4112966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6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73457"/>
      </a:dk2>
      <a:lt2>
        <a:srgbClr val="E8E8E8"/>
      </a:lt2>
      <a:accent1>
        <a:srgbClr val="008ECD"/>
      </a:accent1>
      <a:accent2>
        <a:srgbClr val="23A638"/>
      </a:accent2>
      <a:accent3>
        <a:srgbClr val="E73440"/>
      </a:accent3>
      <a:accent4>
        <a:srgbClr val="FECC00"/>
      </a:accent4>
      <a:accent5>
        <a:srgbClr val="C3243C"/>
      </a:accent5>
      <a:accent6>
        <a:srgbClr val="9BBC3C"/>
      </a:accent6>
      <a:hlink>
        <a:srgbClr val="0563C1"/>
      </a:hlink>
      <a:folHlink>
        <a:srgbClr val="F99F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Custom 1">
      <a:dk1>
        <a:srgbClr val="000000"/>
      </a:dk1>
      <a:lt1>
        <a:srgbClr val="FFFFFF"/>
      </a:lt1>
      <a:dk2>
        <a:srgbClr val="173457"/>
      </a:dk2>
      <a:lt2>
        <a:srgbClr val="E8E8E8"/>
      </a:lt2>
      <a:accent1>
        <a:srgbClr val="008ECD"/>
      </a:accent1>
      <a:accent2>
        <a:srgbClr val="23A638"/>
      </a:accent2>
      <a:accent3>
        <a:srgbClr val="E73440"/>
      </a:accent3>
      <a:accent4>
        <a:srgbClr val="FECC00"/>
      </a:accent4>
      <a:accent5>
        <a:srgbClr val="C3243C"/>
      </a:accent5>
      <a:accent6>
        <a:srgbClr val="9BBC3C"/>
      </a:accent6>
      <a:hlink>
        <a:srgbClr val="0563C1"/>
      </a:hlink>
      <a:folHlink>
        <a:srgbClr val="F99F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Custom 1">
      <a:dk1>
        <a:srgbClr val="000000"/>
      </a:dk1>
      <a:lt1>
        <a:srgbClr val="FFFFFF"/>
      </a:lt1>
      <a:dk2>
        <a:srgbClr val="173457"/>
      </a:dk2>
      <a:lt2>
        <a:srgbClr val="E8E8E8"/>
      </a:lt2>
      <a:accent1>
        <a:srgbClr val="008ECD"/>
      </a:accent1>
      <a:accent2>
        <a:srgbClr val="23A638"/>
      </a:accent2>
      <a:accent3>
        <a:srgbClr val="E73440"/>
      </a:accent3>
      <a:accent4>
        <a:srgbClr val="FECC00"/>
      </a:accent4>
      <a:accent5>
        <a:srgbClr val="C3243C"/>
      </a:accent5>
      <a:accent6>
        <a:srgbClr val="9BBC3C"/>
      </a:accent6>
      <a:hlink>
        <a:srgbClr val="0563C1"/>
      </a:hlink>
      <a:folHlink>
        <a:srgbClr val="F99F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Custom 1">
      <a:dk1>
        <a:srgbClr val="000000"/>
      </a:dk1>
      <a:lt1>
        <a:srgbClr val="FFFFFF"/>
      </a:lt1>
      <a:dk2>
        <a:srgbClr val="173457"/>
      </a:dk2>
      <a:lt2>
        <a:srgbClr val="E8E8E8"/>
      </a:lt2>
      <a:accent1>
        <a:srgbClr val="008ECD"/>
      </a:accent1>
      <a:accent2>
        <a:srgbClr val="23A638"/>
      </a:accent2>
      <a:accent3>
        <a:srgbClr val="E73440"/>
      </a:accent3>
      <a:accent4>
        <a:srgbClr val="FECC00"/>
      </a:accent4>
      <a:accent5>
        <a:srgbClr val="C3243C"/>
      </a:accent5>
      <a:accent6>
        <a:srgbClr val="9BBC3C"/>
      </a:accent6>
      <a:hlink>
        <a:srgbClr val="0563C1"/>
      </a:hlink>
      <a:folHlink>
        <a:srgbClr val="F99F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Custom 1">
      <a:dk1>
        <a:srgbClr val="000000"/>
      </a:dk1>
      <a:lt1>
        <a:srgbClr val="FFFFFF"/>
      </a:lt1>
      <a:dk2>
        <a:srgbClr val="173457"/>
      </a:dk2>
      <a:lt2>
        <a:srgbClr val="E8E8E8"/>
      </a:lt2>
      <a:accent1>
        <a:srgbClr val="008ECD"/>
      </a:accent1>
      <a:accent2>
        <a:srgbClr val="23A638"/>
      </a:accent2>
      <a:accent3>
        <a:srgbClr val="E73440"/>
      </a:accent3>
      <a:accent4>
        <a:srgbClr val="FECC00"/>
      </a:accent4>
      <a:accent5>
        <a:srgbClr val="C3243C"/>
      </a:accent5>
      <a:accent6>
        <a:srgbClr val="9BBC3C"/>
      </a:accent6>
      <a:hlink>
        <a:srgbClr val="0563C1"/>
      </a:hlink>
      <a:folHlink>
        <a:srgbClr val="F99F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173457"/>
    </a:dk2>
    <a:lt2>
      <a:srgbClr val="E8E8E8"/>
    </a:lt2>
    <a:accent1>
      <a:srgbClr val="008ECD"/>
    </a:accent1>
    <a:accent2>
      <a:srgbClr val="23A638"/>
    </a:accent2>
    <a:accent3>
      <a:srgbClr val="E73440"/>
    </a:accent3>
    <a:accent4>
      <a:srgbClr val="FECC00"/>
    </a:accent4>
    <a:accent5>
      <a:srgbClr val="C3243C"/>
    </a:accent5>
    <a:accent6>
      <a:srgbClr val="9BBC3C"/>
    </a:accent6>
    <a:hlink>
      <a:srgbClr val="0563C1"/>
    </a:hlink>
    <a:folHlink>
      <a:srgbClr val="F99F1C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DC1DF9891D5B40B34D83E061E95155" ma:contentTypeVersion="13" ma:contentTypeDescription="Crée un document." ma:contentTypeScope="" ma:versionID="d35585cfc885636a1c1690a73cc0f7c1">
  <xsd:schema xmlns:xsd="http://www.w3.org/2001/XMLSchema" xmlns:xs="http://www.w3.org/2001/XMLSchema" xmlns:p="http://schemas.microsoft.com/office/2006/metadata/properties" xmlns:ns2="af8da14a-a552-414f-aa75-340d022d5ff3" xmlns:ns3="bc7123e2-5fe4-4571-b35e-1ed4fdd961a0" targetNamespace="http://schemas.microsoft.com/office/2006/metadata/properties" ma:root="true" ma:fieldsID="c4641aefe1d50057896ced75b2152e13" ns2:_="" ns3:_="">
    <xsd:import namespace="af8da14a-a552-414f-aa75-340d022d5ff3"/>
    <xsd:import namespace="bc7123e2-5fe4-4571-b35e-1ed4fdd961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8da14a-a552-414f-aa75-340d022d5f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7123e2-5fe4-4571-b35e-1ed4fdd961a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BBD8F4-7A9B-4416-A29D-8E88347EE76E}">
  <ds:schemaRefs>
    <ds:schemaRef ds:uri="bc7123e2-5fe4-4571-b35e-1ed4fdd961a0"/>
    <ds:schemaRef ds:uri="http://purl.org/dc/elements/1.1/"/>
    <ds:schemaRef ds:uri="http://purl.org/dc/terms/"/>
    <ds:schemaRef ds:uri="af8da14a-a552-414f-aa75-340d022d5ff3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FBBEB61-2F99-4819-B519-CDB2C3B1C8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C98F18-82DA-4057-8492-DBB451240C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f8da14a-a552-414f-aa75-340d022d5ff3"/>
    <ds:schemaRef ds:uri="bc7123e2-5fe4-4571-b35e-1ed4fdd961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12932</TotalTime>
  <Words>1380</Words>
  <Application>Microsoft Office PowerPoint</Application>
  <PresentationFormat>Grand écran</PresentationFormat>
  <Paragraphs>342</Paragraphs>
  <Slides>16</Slides>
  <Notes>0</Notes>
  <HiddenSlides>0</HiddenSlides>
  <MMClips>12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Office Theme</vt:lpstr>
      <vt:lpstr>3_Office Theme</vt:lpstr>
      <vt:lpstr>4_Office Theme</vt:lpstr>
      <vt:lpstr>5_Office Theme</vt:lpstr>
      <vt:lpstr>2_Office Theme</vt:lpstr>
      <vt:lpstr>Un cas d’utilisation  de la stratégie de formation de la pratique réflexive en milieu organisationnel Cas provenant de la Banque des cas d’utilisation des stratégies de formation de Wiki-TEDia</vt:lpstr>
      <vt:lpstr>  CRÉDITS</vt:lpstr>
      <vt:lpstr> Composantes du cas d’utilisation  </vt:lpstr>
      <vt:lpstr>PRÉSENTATION PERSONNELLE </vt:lpstr>
      <vt:lpstr>CONTEXTE </vt:lpstr>
      <vt:lpstr>BUT DE LA FORMATION</vt:lpstr>
      <vt:lpstr>CARACTÉRISTIQUES DU PUBLIC CIBLE </vt:lpstr>
      <vt:lpstr>PROBLÈME D’APPRENTISSAGE </vt:lpstr>
      <vt:lpstr>CONNAISSANCES ET OBJECTIFS D’APPRENTISSAGE</vt:lpstr>
      <vt:lpstr>DÉROULEMENT (1)</vt:lpstr>
      <vt:lpstr>DÉROULEMENT (2)</vt:lpstr>
      <vt:lpstr>DÉROULEMENT (3)</vt:lpstr>
      <vt:lpstr>DÉROULEMENT (4)</vt:lpstr>
      <vt:lpstr>POINTS IMPORTANTS</vt:lpstr>
      <vt:lpstr>CONCLUSION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mylène choquette</dc:creator>
  <cp:lastModifiedBy>Pudelko, Béatrice</cp:lastModifiedBy>
  <cp:revision>165</cp:revision>
  <cp:lastPrinted>2022-04-07T18:09:58Z</cp:lastPrinted>
  <dcterms:created xsi:type="dcterms:W3CDTF">2020-01-08T15:21:41Z</dcterms:created>
  <dcterms:modified xsi:type="dcterms:W3CDTF">2022-04-22T18:57:38Z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0x01010025DC1DF9891D5B40B34D83E061E95155</vt:lpwstr>
  </property>
</Properties>
</file>